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60" r:id="rId2"/>
    <p:sldId id="267" r:id="rId3"/>
    <p:sldId id="261" r:id="rId4"/>
    <p:sldId id="268" r:id="rId5"/>
    <p:sldId id="262" r:id="rId6"/>
    <p:sldId id="270" r:id="rId7"/>
    <p:sldId id="269" r:id="rId8"/>
    <p:sldId id="263" r:id="rId9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434" y="-10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49BAAEA-C8E9-4F31-832F-E4B24BD72618}" type="datetimeFigureOut">
              <a:rPr lang="es-ES" smtClean="0"/>
              <a:t>10/11/2015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F0DB959-367E-4054-A7AC-039601C97B8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9BAAEA-C8E9-4F31-832F-E4B24BD72618}" type="datetimeFigureOut">
              <a:rPr lang="es-ES" smtClean="0"/>
              <a:t>10/11/2015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0DB959-367E-4054-A7AC-039601C97B8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9BAAEA-C8E9-4F31-832F-E4B24BD72618}" type="datetimeFigureOut">
              <a:rPr lang="es-ES" smtClean="0"/>
              <a:t>10/11/2015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0DB959-367E-4054-A7AC-039601C97B8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9BAAEA-C8E9-4F31-832F-E4B24BD72618}" type="datetimeFigureOut">
              <a:rPr lang="es-ES" smtClean="0"/>
              <a:t>10/11/2015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0DB959-367E-4054-A7AC-039601C97B89}" type="slidenum">
              <a:rPr lang="es-ES" smtClean="0"/>
              <a:t>‹Nº›</a:t>
            </a:fld>
            <a:endParaRPr lang="es-ES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9BAAEA-C8E9-4F31-832F-E4B24BD72618}" type="datetimeFigureOut">
              <a:rPr lang="es-ES" smtClean="0"/>
              <a:t>10/11/2015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0DB959-367E-4054-A7AC-039601C97B89}" type="slidenum">
              <a:rPr lang="es-ES" smtClean="0"/>
              <a:t>‹Nº›</a:t>
            </a:fld>
            <a:endParaRPr lang="es-ES"/>
          </a:p>
        </p:txBody>
      </p:sp>
      <p:sp>
        <p:nvSpPr>
          <p:cNvPr id="7" name="6 Cheurón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Cheurón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9BAAEA-C8E9-4F31-832F-E4B24BD72618}" type="datetimeFigureOut">
              <a:rPr lang="es-ES" smtClean="0"/>
              <a:t>10/11/2015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0DB959-367E-4054-A7AC-039601C97B89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9BAAEA-C8E9-4F31-832F-E4B24BD72618}" type="datetimeFigureOut">
              <a:rPr lang="es-ES" smtClean="0"/>
              <a:t>10/11/2015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0DB959-367E-4054-A7AC-039601C97B89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9BAAEA-C8E9-4F31-832F-E4B24BD72618}" type="datetimeFigureOut">
              <a:rPr lang="es-ES" smtClean="0"/>
              <a:t>10/11/2015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0DB959-367E-4054-A7AC-039601C97B89}" type="slidenum">
              <a:rPr lang="es-ES" smtClean="0"/>
              <a:t>‹Nº›</a:t>
            </a:fld>
            <a:endParaRPr lang="es-ES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9BAAEA-C8E9-4F31-832F-E4B24BD72618}" type="datetimeFigureOut">
              <a:rPr lang="es-ES" smtClean="0"/>
              <a:t>10/11/2015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0DB959-367E-4054-A7AC-039601C97B8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49BAAEA-C8E9-4F31-832F-E4B24BD72618}" type="datetimeFigureOut">
              <a:rPr lang="es-ES" smtClean="0"/>
              <a:t>10/11/2015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0DB959-367E-4054-A7AC-039601C97B89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49BAAEA-C8E9-4F31-832F-E4B24BD72618}" type="datetimeFigureOut">
              <a:rPr lang="es-ES" smtClean="0"/>
              <a:t>10/11/2015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F0DB959-367E-4054-A7AC-039601C97B89}" type="slidenum">
              <a:rPr lang="es-ES" smtClean="0"/>
              <a:t>‹Nº›</a:t>
            </a:fld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Cheurón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49BAAEA-C8E9-4F31-832F-E4B24BD72618}" type="datetimeFigureOut">
              <a:rPr lang="es-ES" smtClean="0"/>
              <a:t>10/11/2015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F0DB959-367E-4054-A7AC-039601C97B89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043608" y="2060848"/>
            <a:ext cx="6660739" cy="2456482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endParaRPr lang="es-ES" dirty="0" smtClean="0"/>
          </a:p>
          <a:p>
            <a:pPr marL="0" indent="0" algn="ctr">
              <a:lnSpc>
                <a:spcPct val="170000"/>
              </a:lnSpc>
              <a:buNone/>
            </a:pPr>
            <a:r>
              <a:rPr lang="es-ES" sz="1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GUÍA PARA LA FORMULACIÓN DE PROYECTOS DE INVERSIÓN A NIVEL DE PERFIL </a:t>
            </a:r>
            <a:endParaRPr lang="es-ES" sz="1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6256" y="549381"/>
            <a:ext cx="1656183" cy="504056"/>
          </a:xfrm>
          <a:prstGeom prst="rect">
            <a:avLst/>
          </a:prstGeom>
        </p:spPr>
      </p:pic>
      <p:pic>
        <p:nvPicPr>
          <p:cNvPr id="5" name="4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549381"/>
            <a:ext cx="1656183" cy="504056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605762"/>
            <a:ext cx="1638300" cy="447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9979" y="5229200"/>
            <a:ext cx="1521486" cy="13125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89219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846235" y="1844824"/>
            <a:ext cx="5381949" cy="396044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buNone/>
            </a:pPr>
            <a:r>
              <a:rPr lang="es-ES" sz="2400" dirty="0" smtClean="0">
                <a:latin typeface="Arial" pitchFamily="34" charset="0"/>
                <a:cs typeface="Arial" pitchFamily="34" charset="0"/>
              </a:rPr>
              <a:t>Surge </a:t>
            </a:r>
            <a:r>
              <a:rPr lang="es-ES" sz="2400" dirty="0" smtClean="0">
                <a:latin typeface="Arial" pitchFamily="34" charset="0"/>
                <a:cs typeface="Arial" pitchFamily="34" charset="0"/>
              </a:rPr>
              <a:t>como respuesta a la necesidad de normalizar la presentación de proyectos a nivel de </a:t>
            </a:r>
            <a:r>
              <a:rPr lang="es-ES" sz="2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perfil</a:t>
            </a:r>
          </a:p>
          <a:p>
            <a:pPr marL="0" indent="0" algn="just">
              <a:lnSpc>
                <a:spcPct val="120000"/>
              </a:lnSpc>
              <a:buNone/>
            </a:pPr>
            <a:endParaRPr lang="es-ES" sz="2400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lnSpc>
                <a:spcPct val="120000"/>
              </a:lnSpc>
              <a:buNone/>
            </a:pPr>
            <a:r>
              <a:rPr lang="es-ES" sz="2400" dirty="0" smtClean="0">
                <a:latin typeface="Arial" pitchFamily="34" charset="0"/>
                <a:cs typeface="Arial" pitchFamily="34" charset="0"/>
              </a:rPr>
              <a:t>Con la promulgación del Decreto Nº 3.944/15 su relevancia aumenta significativamente </a:t>
            </a:r>
            <a:endParaRPr lang="es-ES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6256" y="549381"/>
            <a:ext cx="1656183" cy="504056"/>
          </a:xfrm>
          <a:prstGeom prst="rect">
            <a:avLst/>
          </a:prstGeom>
        </p:spPr>
      </p:pic>
      <p:pic>
        <p:nvPicPr>
          <p:cNvPr id="5" name="4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549381"/>
            <a:ext cx="1656183" cy="504056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605762"/>
            <a:ext cx="1638300" cy="447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9979" y="5229200"/>
            <a:ext cx="1521486" cy="13125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39706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942045" y="2420888"/>
            <a:ext cx="5934212" cy="1569660"/>
          </a:xfrm>
        </p:spPr>
        <p:txBody>
          <a:bodyPr wrap="square">
            <a:spAutoFit/>
          </a:bodyPr>
          <a:lstStyle/>
          <a:p>
            <a:pPr marL="0" indent="0" algn="just">
              <a:buNone/>
            </a:pPr>
            <a:r>
              <a:rPr lang="es-ES" sz="2400" dirty="0" smtClean="0">
                <a:latin typeface="Arial" pitchFamily="34" charset="0"/>
                <a:cs typeface="Arial" pitchFamily="34" charset="0"/>
              </a:rPr>
              <a:t>El </a:t>
            </a:r>
            <a:r>
              <a:rPr lang="es-ES" sz="2400" dirty="0">
                <a:latin typeface="Arial" pitchFamily="34" charset="0"/>
                <a:cs typeface="Arial" pitchFamily="34" charset="0"/>
              </a:rPr>
              <a:t>documento pretende ser un orientador práctico para la formulación de </a:t>
            </a:r>
            <a:r>
              <a:rPr lang="es-ES" sz="2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perfiles</a:t>
            </a:r>
            <a:r>
              <a:rPr lang="es-E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s-ES" sz="2400" dirty="0">
                <a:latin typeface="Arial" pitchFamily="34" charset="0"/>
                <a:cs typeface="Arial" pitchFamily="34" charset="0"/>
              </a:rPr>
              <a:t>de proyectos bajo la Metodología General del SNIP</a:t>
            </a:r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6256" y="549381"/>
            <a:ext cx="1656183" cy="504056"/>
          </a:xfrm>
          <a:prstGeom prst="rect">
            <a:avLst/>
          </a:prstGeom>
        </p:spPr>
      </p:pic>
      <p:pic>
        <p:nvPicPr>
          <p:cNvPr id="5" name="4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549381"/>
            <a:ext cx="1656183" cy="504056"/>
          </a:xfrm>
          <a:prstGeom prst="rect">
            <a:avLst/>
          </a:prstGeom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2850" y="605762"/>
            <a:ext cx="1638300" cy="447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9979" y="5229200"/>
            <a:ext cx="1521486" cy="13125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23748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090095" y="2636912"/>
            <a:ext cx="6408712" cy="1200329"/>
          </a:xfrm>
        </p:spPr>
        <p:txBody>
          <a:bodyPr wrap="square">
            <a:spAutoFit/>
          </a:bodyPr>
          <a:lstStyle/>
          <a:p>
            <a:pPr marL="0" indent="0" algn="just">
              <a:buNone/>
            </a:pPr>
            <a:r>
              <a:rPr lang="es-ES" sz="2400" dirty="0" smtClean="0">
                <a:latin typeface="Arial" pitchFamily="34" charset="0"/>
                <a:cs typeface="Arial" pitchFamily="34" charset="0"/>
              </a:rPr>
              <a:t>Actualmente </a:t>
            </a:r>
            <a:r>
              <a:rPr lang="es-ES" sz="2400" dirty="0">
                <a:latin typeface="Arial" pitchFamily="34" charset="0"/>
                <a:cs typeface="Arial" pitchFamily="34" charset="0"/>
              </a:rPr>
              <a:t>existen tres metodologías generales y dos metodologías especificas atendiendo a distintos sectores</a:t>
            </a:r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6256" y="549381"/>
            <a:ext cx="1656183" cy="504056"/>
          </a:xfrm>
          <a:prstGeom prst="rect">
            <a:avLst/>
          </a:prstGeom>
        </p:spPr>
      </p:pic>
      <p:pic>
        <p:nvPicPr>
          <p:cNvPr id="5" name="4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549381"/>
            <a:ext cx="1656183" cy="504056"/>
          </a:xfrm>
          <a:prstGeom prst="rect">
            <a:avLst/>
          </a:prstGeom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2850" y="605762"/>
            <a:ext cx="1638300" cy="447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9979" y="5229200"/>
            <a:ext cx="1521486" cy="13125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85498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421319" y="1772816"/>
            <a:ext cx="5878194" cy="2812417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lnSpc>
                <a:spcPct val="120000"/>
              </a:lnSpc>
              <a:buNone/>
            </a:pPr>
            <a:endParaRPr lang="es-ES" sz="9600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lnSpc>
                <a:spcPct val="120000"/>
              </a:lnSpc>
              <a:buNone/>
            </a:pPr>
            <a:r>
              <a:rPr lang="es-ES" sz="9600" dirty="0">
                <a:latin typeface="Arial" pitchFamily="34" charset="0"/>
                <a:cs typeface="Arial" pitchFamily="34" charset="0"/>
              </a:rPr>
              <a:t>Incluye aspectos de </a:t>
            </a:r>
            <a:r>
              <a:rPr lang="es-ES" sz="9600" dirty="0" smtClean="0">
                <a:latin typeface="Arial" pitchFamily="34" charset="0"/>
                <a:cs typeface="Arial" pitchFamily="34" charset="0"/>
              </a:rPr>
              <a:t>las fases de Identificación</a:t>
            </a:r>
            <a:r>
              <a:rPr lang="es-ES" sz="9600" dirty="0">
                <a:latin typeface="Arial" pitchFamily="34" charset="0"/>
                <a:cs typeface="Arial" pitchFamily="34" charset="0"/>
              </a:rPr>
              <a:t>, Formulación y Evaluación de proyectos de Inversión Pública</a:t>
            </a:r>
          </a:p>
          <a:p>
            <a:pPr marL="0" indent="0" algn="just">
              <a:lnSpc>
                <a:spcPct val="120000"/>
              </a:lnSpc>
              <a:buNone/>
            </a:pPr>
            <a:endParaRPr lang="es-ES" sz="9600" dirty="0">
              <a:latin typeface="Arial" pitchFamily="34" charset="0"/>
              <a:cs typeface="Arial" pitchFamily="34" charset="0"/>
            </a:endParaRPr>
          </a:p>
          <a:p>
            <a:pPr marL="0" indent="0" algn="just">
              <a:lnSpc>
                <a:spcPct val="120000"/>
              </a:lnSpc>
              <a:buNone/>
            </a:pPr>
            <a:r>
              <a:rPr lang="es-ES" sz="9600" dirty="0">
                <a:latin typeface="Arial" pitchFamily="34" charset="0"/>
                <a:cs typeface="Arial" pitchFamily="34" charset="0"/>
              </a:rPr>
              <a:t>Estas tres fases fundamentales son desarrolladas en la </a:t>
            </a:r>
            <a:r>
              <a:rPr lang="es-ES" sz="9600" dirty="0" smtClean="0">
                <a:latin typeface="Arial" pitchFamily="34" charset="0"/>
                <a:cs typeface="Arial" pitchFamily="34" charset="0"/>
              </a:rPr>
              <a:t>presente guía </a:t>
            </a:r>
            <a:r>
              <a:rPr lang="es-ES" sz="9600" dirty="0">
                <a:latin typeface="Arial" pitchFamily="34" charset="0"/>
                <a:cs typeface="Arial" pitchFamily="34" charset="0"/>
              </a:rPr>
              <a:t>en 19 pasos detallados.</a:t>
            </a:r>
          </a:p>
          <a:p>
            <a:pPr marL="0" indent="0" algn="ctr">
              <a:buNone/>
            </a:pPr>
            <a:endParaRPr lang="es-ES" sz="2900" dirty="0"/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6256" y="549381"/>
            <a:ext cx="1656183" cy="504056"/>
          </a:xfrm>
          <a:prstGeom prst="rect">
            <a:avLst/>
          </a:prstGeom>
        </p:spPr>
      </p:pic>
      <p:pic>
        <p:nvPicPr>
          <p:cNvPr id="5" name="4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549381"/>
            <a:ext cx="1656183" cy="504056"/>
          </a:xfrm>
          <a:prstGeom prst="rect">
            <a:avLst/>
          </a:prstGeom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605762"/>
            <a:ext cx="1638300" cy="447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9979" y="5229200"/>
            <a:ext cx="1521486" cy="13125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23933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421319" y="1772816"/>
            <a:ext cx="5878194" cy="2812417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buNone/>
            </a:pPr>
            <a:endParaRPr lang="es-ES" sz="9600" dirty="0" smtClean="0"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endParaRPr lang="es-ES" sz="2900" dirty="0"/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6256" y="549381"/>
            <a:ext cx="1656183" cy="504056"/>
          </a:xfrm>
          <a:prstGeom prst="rect">
            <a:avLst/>
          </a:prstGeom>
        </p:spPr>
      </p:pic>
      <p:pic>
        <p:nvPicPr>
          <p:cNvPr id="5" name="4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549381"/>
            <a:ext cx="1656183" cy="504056"/>
          </a:xfrm>
          <a:prstGeom prst="rect">
            <a:avLst/>
          </a:prstGeom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605762"/>
            <a:ext cx="1638300" cy="447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9979" y="5229200"/>
            <a:ext cx="1521486" cy="13125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5 CuadroTexto"/>
          <p:cNvSpPr txBox="1"/>
          <p:nvPr/>
        </p:nvSpPr>
        <p:spPr>
          <a:xfrm>
            <a:off x="1439651" y="1268760"/>
            <a:ext cx="5868653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dirty="0">
                <a:latin typeface="Arial" pitchFamily="34" charset="0"/>
                <a:cs typeface="Arial" pitchFamily="34" charset="0"/>
              </a:rPr>
              <a:t>1. Ficha resumen del proyecto</a:t>
            </a:r>
            <a:endParaRPr lang="es-ES" sz="1200" dirty="0">
              <a:latin typeface="Arial" pitchFamily="34" charset="0"/>
              <a:cs typeface="Arial" pitchFamily="34" charset="0"/>
            </a:endParaRPr>
          </a:p>
          <a:p>
            <a:r>
              <a:rPr lang="es-MX" sz="1200" dirty="0">
                <a:latin typeface="Arial" pitchFamily="34" charset="0"/>
                <a:cs typeface="Arial" pitchFamily="34" charset="0"/>
              </a:rPr>
              <a:t>2. Nombre y localización del proyecto</a:t>
            </a:r>
            <a:endParaRPr lang="es-ES" sz="1200" dirty="0">
              <a:latin typeface="Arial" pitchFamily="34" charset="0"/>
              <a:cs typeface="Arial" pitchFamily="34" charset="0"/>
            </a:endParaRPr>
          </a:p>
          <a:p>
            <a:r>
              <a:rPr lang="es-MX" sz="1200" dirty="0">
                <a:latin typeface="Arial" pitchFamily="34" charset="0"/>
                <a:cs typeface="Arial" pitchFamily="34" charset="0"/>
              </a:rPr>
              <a:t>3. Institucionalidad</a:t>
            </a:r>
            <a:endParaRPr lang="es-ES" sz="1200" dirty="0">
              <a:latin typeface="Arial" pitchFamily="34" charset="0"/>
              <a:cs typeface="Arial" pitchFamily="34" charset="0"/>
            </a:endParaRPr>
          </a:p>
          <a:p>
            <a:r>
              <a:rPr lang="es-MX" sz="1200" dirty="0">
                <a:latin typeface="Arial" pitchFamily="34" charset="0"/>
                <a:cs typeface="Arial" pitchFamily="34" charset="0"/>
              </a:rPr>
              <a:t>4. Marco de referencia</a:t>
            </a:r>
            <a:endParaRPr lang="es-ES" sz="1200" dirty="0">
              <a:latin typeface="Arial" pitchFamily="34" charset="0"/>
              <a:cs typeface="Arial" pitchFamily="34" charset="0"/>
            </a:endParaRPr>
          </a:p>
          <a:p>
            <a:r>
              <a:rPr lang="es-MX" sz="1200" dirty="0">
                <a:latin typeface="Arial" pitchFamily="34" charset="0"/>
                <a:cs typeface="Arial" pitchFamily="34" charset="0"/>
              </a:rPr>
              <a:t>5. Antecedentes del proyecto</a:t>
            </a:r>
            <a:endParaRPr lang="es-ES" sz="1200" dirty="0">
              <a:latin typeface="Arial" pitchFamily="34" charset="0"/>
              <a:cs typeface="Arial" pitchFamily="34" charset="0"/>
            </a:endParaRPr>
          </a:p>
          <a:p>
            <a:r>
              <a:rPr lang="es-MX" sz="1200" dirty="0">
                <a:latin typeface="Arial" pitchFamily="34" charset="0"/>
                <a:cs typeface="Arial" pitchFamily="34" charset="0"/>
              </a:rPr>
              <a:t>6. Concordancia del proyecto con el plan de desarrollo</a:t>
            </a:r>
            <a:endParaRPr lang="es-ES" sz="1200" dirty="0">
              <a:latin typeface="Arial" pitchFamily="34" charset="0"/>
              <a:cs typeface="Arial" pitchFamily="34" charset="0"/>
            </a:endParaRPr>
          </a:p>
          <a:p>
            <a:r>
              <a:rPr lang="es-MX" sz="1200" dirty="0">
                <a:latin typeface="Arial" pitchFamily="34" charset="0"/>
                <a:cs typeface="Arial" pitchFamily="34" charset="0"/>
              </a:rPr>
              <a:t>7. Diagnóstico de la situación actual </a:t>
            </a:r>
            <a:endParaRPr lang="es-ES" sz="1200" dirty="0">
              <a:latin typeface="Arial" pitchFamily="34" charset="0"/>
              <a:cs typeface="Arial" pitchFamily="34" charset="0"/>
            </a:endParaRPr>
          </a:p>
          <a:p>
            <a:r>
              <a:rPr lang="es-MX" sz="1200" dirty="0">
                <a:latin typeface="Arial" pitchFamily="34" charset="0"/>
                <a:cs typeface="Arial" pitchFamily="34" charset="0"/>
              </a:rPr>
              <a:t>7.1 Área de estudio y área de influencia </a:t>
            </a:r>
            <a:endParaRPr lang="es-ES" sz="1200" dirty="0">
              <a:latin typeface="Arial" pitchFamily="34" charset="0"/>
              <a:cs typeface="Arial" pitchFamily="34" charset="0"/>
            </a:endParaRPr>
          </a:p>
          <a:p>
            <a:r>
              <a:rPr lang="es-MX" sz="1200" dirty="0">
                <a:latin typeface="Arial" pitchFamily="34" charset="0"/>
                <a:cs typeface="Arial" pitchFamily="34" charset="0"/>
              </a:rPr>
              <a:t>7.2 Análisis de involucrados</a:t>
            </a:r>
            <a:endParaRPr lang="es-ES" sz="1200" dirty="0">
              <a:latin typeface="Arial" pitchFamily="34" charset="0"/>
              <a:cs typeface="Arial" pitchFamily="34" charset="0"/>
            </a:endParaRPr>
          </a:p>
          <a:p>
            <a:r>
              <a:rPr lang="es-MX" sz="1200" dirty="0">
                <a:latin typeface="Arial" pitchFamily="34" charset="0"/>
                <a:cs typeface="Arial" pitchFamily="34" charset="0"/>
              </a:rPr>
              <a:t>8. Identificación del problema </a:t>
            </a:r>
            <a:endParaRPr lang="es-ES" sz="1200" dirty="0">
              <a:latin typeface="Arial" pitchFamily="34" charset="0"/>
              <a:cs typeface="Arial" pitchFamily="34" charset="0"/>
            </a:endParaRPr>
          </a:p>
          <a:p>
            <a:r>
              <a:rPr lang="es-MX" sz="1200" dirty="0">
                <a:latin typeface="Arial" pitchFamily="34" charset="0"/>
                <a:cs typeface="Arial" pitchFamily="34" charset="0"/>
              </a:rPr>
              <a:t>8.1 Descripción del problema</a:t>
            </a:r>
            <a:endParaRPr lang="es-ES" sz="1200" dirty="0">
              <a:latin typeface="Arial" pitchFamily="34" charset="0"/>
              <a:cs typeface="Arial" pitchFamily="34" charset="0"/>
            </a:endParaRPr>
          </a:p>
          <a:p>
            <a:r>
              <a:rPr lang="es-MX" sz="1200" dirty="0">
                <a:latin typeface="Arial" pitchFamily="34" charset="0"/>
                <a:cs typeface="Arial" pitchFamily="34" charset="0"/>
              </a:rPr>
              <a:t>8.2 Árbol de Problemas</a:t>
            </a:r>
            <a:endParaRPr lang="es-ES" sz="1200" dirty="0">
              <a:latin typeface="Arial" pitchFamily="34" charset="0"/>
              <a:cs typeface="Arial" pitchFamily="34" charset="0"/>
            </a:endParaRPr>
          </a:p>
          <a:p>
            <a:r>
              <a:rPr lang="es-MX" sz="1200" dirty="0">
                <a:latin typeface="Arial" pitchFamily="34" charset="0"/>
                <a:cs typeface="Arial" pitchFamily="34" charset="0"/>
              </a:rPr>
              <a:t>9. Identificación de la población objetivo</a:t>
            </a:r>
            <a:endParaRPr lang="es-ES" sz="1200" dirty="0">
              <a:latin typeface="Arial" pitchFamily="34" charset="0"/>
              <a:cs typeface="Arial" pitchFamily="34" charset="0"/>
            </a:endParaRPr>
          </a:p>
          <a:p>
            <a:r>
              <a:rPr lang="es-MX" sz="1200" dirty="0">
                <a:latin typeface="Arial" pitchFamily="34" charset="0"/>
                <a:cs typeface="Arial" pitchFamily="34" charset="0"/>
              </a:rPr>
              <a:t>10. Vida útil del proyecto</a:t>
            </a:r>
            <a:endParaRPr lang="es-ES" sz="1200" dirty="0">
              <a:latin typeface="Arial" pitchFamily="34" charset="0"/>
              <a:cs typeface="Arial" pitchFamily="34" charset="0"/>
            </a:endParaRPr>
          </a:p>
          <a:p>
            <a:r>
              <a:rPr lang="es-MX" sz="1200" dirty="0">
                <a:latin typeface="Arial" pitchFamily="34" charset="0"/>
                <a:cs typeface="Arial" pitchFamily="34" charset="0"/>
              </a:rPr>
              <a:t>11. Demanda actual y proyectada</a:t>
            </a:r>
            <a:endParaRPr lang="es-ES" sz="1200" dirty="0">
              <a:latin typeface="Arial" pitchFamily="34" charset="0"/>
              <a:cs typeface="Arial" pitchFamily="34" charset="0"/>
            </a:endParaRPr>
          </a:p>
          <a:p>
            <a:r>
              <a:rPr lang="es-MX" sz="1200" dirty="0">
                <a:latin typeface="Arial" pitchFamily="34" charset="0"/>
                <a:cs typeface="Arial" pitchFamily="34" charset="0"/>
              </a:rPr>
              <a:t>12. Oferta actual y proyectada</a:t>
            </a:r>
            <a:endParaRPr lang="es-ES" sz="1200" dirty="0">
              <a:latin typeface="Arial" pitchFamily="34" charset="0"/>
              <a:cs typeface="Arial" pitchFamily="34" charset="0"/>
            </a:endParaRPr>
          </a:p>
          <a:p>
            <a:r>
              <a:rPr lang="es-MX" sz="1200" dirty="0">
                <a:latin typeface="Arial" pitchFamily="34" charset="0"/>
                <a:cs typeface="Arial" pitchFamily="34" charset="0"/>
              </a:rPr>
              <a:t>13. Déficit actual y proyectado</a:t>
            </a:r>
            <a:endParaRPr lang="es-ES" sz="1200" dirty="0">
              <a:latin typeface="Arial" pitchFamily="34" charset="0"/>
              <a:cs typeface="Arial" pitchFamily="34" charset="0"/>
            </a:endParaRPr>
          </a:p>
          <a:p>
            <a:r>
              <a:rPr lang="es-MX" sz="1200" dirty="0">
                <a:latin typeface="Arial" pitchFamily="34" charset="0"/>
                <a:cs typeface="Arial" pitchFamily="34" charset="0"/>
              </a:rPr>
              <a:t>14. Identificación de alternativas </a:t>
            </a:r>
            <a:endParaRPr lang="es-ES" sz="1200" dirty="0">
              <a:latin typeface="Arial" pitchFamily="34" charset="0"/>
              <a:cs typeface="Arial" pitchFamily="34" charset="0"/>
            </a:endParaRPr>
          </a:p>
          <a:p>
            <a:r>
              <a:rPr lang="es-MX" sz="1200" dirty="0">
                <a:latin typeface="Arial" pitchFamily="34" charset="0"/>
                <a:cs typeface="Arial" pitchFamily="34" charset="0"/>
              </a:rPr>
              <a:t>14.1 Árbol de Objetivos </a:t>
            </a:r>
            <a:endParaRPr lang="es-ES" sz="1200" dirty="0">
              <a:latin typeface="Arial" pitchFamily="34" charset="0"/>
              <a:cs typeface="Arial" pitchFamily="34" charset="0"/>
            </a:endParaRPr>
          </a:p>
          <a:p>
            <a:r>
              <a:rPr lang="es-MX" sz="1200" dirty="0">
                <a:latin typeface="Arial" pitchFamily="34" charset="0"/>
                <a:cs typeface="Arial" pitchFamily="34" charset="0"/>
              </a:rPr>
              <a:t>14.2 Optimización de la situación base</a:t>
            </a:r>
            <a:endParaRPr lang="es-ES" sz="1200" dirty="0">
              <a:latin typeface="Arial" pitchFamily="34" charset="0"/>
              <a:cs typeface="Arial" pitchFamily="34" charset="0"/>
            </a:endParaRPr>
          </a:p>
          <a:p>
            <a:r>
              <a:rPr lang="es-MX" sz="1200" dirty="0">
                <a:latin typeface="Arial" pitchFamily="34" charset="0"/>
                <a:cs typeface="Arial" pitchFamily="34" charset="0"/>
              </a:rPr>
              <a:t>14.3 Descripción de las posibles alternativas de solución</a:t>
            </a:r>
            <a:endParaRPr lang="es-ES" sz="1200" dirty="0">
              <a:latin typeface="Arial" pitchFamily="34" charset="0"/>
              <a:cs typeface="Arial" pitchFamily="34" charset="0"/>
            </a:endParaRPr>
          </a:p>
          <a:p>
            <a:r>
              <a:rPr lang="es-MX" sz="1200" dirty="0">
                <a:latin typeface="Arial" pitchFamily="34" charset="0"/>
                <a:cs typeface="Arial" pitchFamily="34" charset="0"/>
              </a:rPr>
              <a:t>15. Análisis de riesgos</a:t>
            </a:r>
            <a:endParaRPr lang="es-ES" sz="1200" dirty="0">
              <a:latin typeface="Arial" pitchFamily="34" charset="0"/>
              <a:cs typeface="Arial" pitchFamily="34" charset="0"/>
            </a:endParaRPr>
          </a:p>
          <a:p>
            <a:r>
              <a:rPr lang="es-MX" sz="1200" dirty="0">
                <a:latin typeface="Arial" pitchFamily="34" charset="0"/>
                <a:cs typeface="Arial" pitchFamily="34" charset="0"/>
              </a:rPr>
              <a:t>16. Evaluación del Proyecto e Indicadores de Rentabilidad</a:t>
            </a:r>
            <a:endParaRPr lang="es-ES" sz="1200" dirty="0">
              <a:latin typeface="Arial" pitchFamily="34" charset="0"/>
              <a:cs typeface="Arial" pitchFamily="34" charset="0"/>
            </a:endParaRPr>
          </a:p>
          <a:p>
            <a:r>
              <a:rPr lang="es-MX" sz="1200" dirty="0">
                <a:latin typeface="Arial" pitchFamily="34" charset="0"/>
                <a:cs typeface="Arial" pitchFamily="34" charset="0"/>
              </a:rPr>
              <a:t>17. Selección de la alternativa de solución</a:t>
            </a:r>
            <a:endParaRPr lang="es-ES" sz="1200" dirty="0">
              <a:latin typeface="Arial" pitchFamily="34" charset="0"/>
              <a:cs typeface="Arial" pitchFamily="34" charset="0"/>
            </a:endParaRPr>
          </a:p>
          <a:p>
            <a:r>
              <a:rPr lang="es-MX" sz="1200" dirty="0">
                <a:latin typeface="Arial" pitchFamily="34" charset="0"/>
                <a:cs typeface="Arial" pitchFamily="34" charset="0"/>
              </a:rPr>
              <a:t>18. Matriz de marco lógico</a:t>
            </a:r>
            <a:endParaRPr lang="es-ES" sz="1200" dirty="0">
              <a:latin typeface="Arial" pitchFamily="34" charset="0"/>
              <a:cs typeface="Arial" pitchFamily="34" charset="0"/>
            </a:endParaRPr>
          </a:p>
          <a:p>
            <a:r>
              <a:rPr lang="es-MX" sz="1200" dirty="0">
                <a:latin typeface="Arial" pitchFamily="34" charset="0"/>
                <a:cs typeface="Arial" pitchFamily="34" charset="0"/>
              </a:rPr>
              <a:t>19. Cronograma físico-financiero</a:t>
            </a:r>
            <a:endParaRPr lang="es-ES" sz="1200" dirty="0">
              <a:latin typeface="Arial" pitchFamily="34" charset="0"/>
              <a:cs typeface="Arial" pitchFamily="34" charset="0"/>
            </a:endParaRP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085215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755575" y="1556792"/>
            <a:ext cx="6120681" cy="4104456"/>
          </a:xfrm>
        </p:spPr>
        <p:txBody>
          <a:bodyPr>
            <a:noAutofit/>
          </a:bodyPr>
          <a:lstStyle/>
          <a:p>
            <a:pPr marL="0" indent="0" algn="ctr">
              <a:lnSpc>
                <a:spcPct val="110000"/>
              </a:lnSpc>
              <a:buNone/>
            </a:pPr>
            <a:endParaRPr lang="es-ES" sz="200" dirty="0"/>
          </a:p>
          <a:p>
            <a:pPr marL="0" indent="0" algn="just">
              <a:lnSpc>
                <a:spcPct val="110000"/>
              </a:lnSpc>
              <a:buNone/>
            </a:pPr>
            <a:r>
              <a:rPr lang="es-ES" sz="2400" dirty="0" smtClean="0">
                <a:latin typeface="Arial" pitchFamily="34" charset="0"/>
                <a:cs typeface="Arial" pitchFamily="34" charset="0"/>
              </a:rPr>
              <a:t>En la Guía se da especial atención a tres aspectos:</a:t>
            </a:r>
            <a:endParaRPr lang="es-ES" sz="2400" dirty="0">
              <a:latin typeface="Arial" pitchFamily="34" charset="0"/>
              <a:cs typeface="Arial" pitchFamily="34" charset="0"/>
            </a:endParaRPr>
          </a:p>
          <a:p>
            <a:pPr marL="0" indent="0" algn="ctr">
              <a:lnSpc>
                <a:spcPct val="110000"/>
              </a:lnSpc>
              <a:buNone/>
            </a:pPr>
            <a:endParaRPr lang="es-ES" sz="2400" dirty="0">
              <a:latin typeface="Arial" pitchFamily="34" charset="0"/>
              <a:cs typeface="Arial" pitchFamily="34" charset="0"/>
            </a:endParaRPr>
          </a:p>
          <a:p>
            <a:pPr marL="457200" indent="-457200" algn="just">
              <a:lnSpc>
                <a:spcPct val="110000"/>
              </a:lnSpc>
            </a:pPr>
            <a:r>
              <a:rPr lang="es-ES" sz="2400" dirty="0" smtClean="0">
                <a:latin typeface="Arial" pitchFamily="34" charset="0"/>
                <a:cs typeface="Arial" pitchFamily="34" charset="0"/>
              </a:rPr>
              <a:t>Un </a:t>
            </a:r>
            <a:r>
              <a:rPr lang="es-ES" sz="2400" dirty="0" smtClean="0">
                <a:latin typeface="Arial" pitchFamily="34" charset="0"/>
                <a:cs typeface="Arial" pitchFamily="34" charset="0"/>
              </a:rPr>
              <a:t>diagnóstico </a:t>
            </a:r>
            <a:r>
              <a:rPr lang="es-ES" sz="2400" dirty="0">
                <a:latin typeface="Arial" pitchFamily="34" charset="0"/>
                <a:cs typeface="Arial" pitchFamily="34" charset="0"/>
              </a:rPr>
              <a:t>participativo de los </a:t>
            </a:r>
            <a:r>
              <a:rPr lang="es-ES" sz="2400" dirty="0" smtClean="0">
                <a:latin typeface="Arial" pitchFamily="34" charset="0"/>
                <a:cs typeface="Arial" pitchFamily="34" charset="0"/>
              </a:rPr>
              <a:t>involucrados </a:t>
            </a:r>
            <a:endParaRPr lang="es-ES" sz="2400" dirty="0">
              <a:latin typeface="Arial" pitchFamily="34" charset="0"/>
              <a:cs typeface="Arial" pitchFamily="34" charset="0"/>
            </a:endParaRPr>
          </a:p>
          <a:p>
            <a:pPr marL="457200" indent="-457200" algn="just">
              <a:lnSpc>
                <a:spcPct val="110000"/>
              </a:lnSpc>
            </a:pPr>
            <a:r>
              <a:rPr lang="es-ES" sz="2400" dirty="0">
                <a:latin typeface="Arial" pitchFamily="34" charset="0"/>
                <a:cs typeface="Arial" pitchFamily="34" charset="0"/>
              </a:rPr>
              <a:t>La construcción de relaciones  causas-efectos  </a:t>
            </a:r>
          </a:p>
          <a:p>
            <a:pPr marL="457200" indent="-457200" algn="just">
              <a:lnSpc>
                <a:spcPct val="110000"/>
              </a:lnSpc>
            </a:pPr>
            <a:r>
              <a:rPr lang="es-ES" sz="2400" dirty="0">
                <a:latin typeface="Arial" pitchFamily="34" charset="0"/>
                <a:cs typeface="Arial" pitchFamily="34" charset="0"/>
              </a:rPr>
              <a:t>La identificación de alternativas viables de solución a los problemas planteados.</a:t>
            </a:r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6256" y="549381"/>
            <a:ext cx="1656183" cy="504056"/>
          </a:xfrm>
          <a:prstGeom prst="rect">
            <a:avLst/>
          </a:prstGeom>
        </p:spPr>
      </p:pic>
      <p:pic>
        <p:nvPicPr>
          <p:cNvPr id="5" name="4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549381"/>
            <a:ext cx="1656183" cy="504056"/>
          </a:xfrm>
          <a:prstGeom prst="rect">
            <a:avLst/>
          </a:prstGeom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605762"/>
            <a:ext cx="1638300" cy="447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9979" y="5229200"/>
            <a:ext cx="1521486" cy="13125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06667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827584" y="2416783"/>
            <a:ext cx="6048672" cy="1569660"/>
          </a:xfrm>
        </p:spPr>
        <p:txBody>
          <a:bodyPr>
            <a:spAutoFit/>
          </a:bodyPr>
          <a:lstStyle/>
          <a:p>
            <a:pPr marL="0" indent="0" algn="just">
              <a:buNone/>
            </a:pPr>
            <a:r>
              <a:rPr lang="es-ES" sz="2400" dirty="0" smtClean="0">
                <a:latin typeface="Arial" pitchFamily="34" charset="0"/>
                <a:cs typeface="Arial" pitchFamily="34" charset="0"/>
              </a:rPr>
              <a:t>Con </a:t>
            </a:r>
            <a:r>
              <a:rPr lang="es-ES" sz="2400" dirty="0">
                <a:latin typeface="Arial" pitchFamily="34" charset="0"/>
                <a:cs typeface="Arial" pitchFamily="34" charset="0"/>
              </a:rPr>
              <a:t>esta publicación el SNIP reafirma su compromiso de contribuir al fortalecimiento de la Inversión Pública </a:t>
            </a:r>
            <a:r>
              <a:rPr lang="es-ES" sz="2400" dirty="0" smtClean="0">
                <a:latin typeface="Arial" pitchFamily="34" charset="0"/>
                <a:cs typeface="Arial" pitchFamily="34" charset="0"/>
              </a:rPr>
              <a:t>como herramienta de desarrollo </a:t>
            </a:r>
            <a:r>
              <a:rPr lang="es-ES" sz="2400" dirty="0">
                <a:latin typeface="Arial" pitchFamily="34" charset="0"/>
                <a:cs typeface="Arial" pitchFamily="34" charset="0"/>
              </a:rPr>
              <a:t>del país. </a:t>
            </a:r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6256" y="549381"/>
            <a:ext cx="1656183" cy="504056"/>
          </a:xfrm>
          <a:prstGeom prst="rect">
            <a:avLst/>
          </a:prstGeom>
        </p:spPr>
      </p:pic>
      <p:pic>
        <p:nvPicPr>
          <p:cNvPr id="5" name="4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549381"/>
            <a:ext cx="1656183" cy="504056"/>
          </a:xfrm>
          <a:prstGeom prst="rect">
            <a:avLst/>
          </a:prstGeom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605762"/>
            <a:ext cx="1638300" cy="447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9979" y="5229200"/>
            <a:ext cx="1521486" cy="13125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32845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Concurrenci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137</TotalTime>
  <Words>314</Words>
  <Application>Microsoft Office PowerPoint</Application>
  <PresentationFormat>Presentación en pantalla (4:3)</PresentationFormat>
  <Paragraphs>44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Concurrencia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Viviana Gonzalez</dc:creator>
  <cp:lastModifiedBy>Viviana Gonzalez</cp:lastModifiedBy>
  <cp:revision>31</cp:revision>
  <dcterms:created xsi:type="dcterms:W3CDTF">2015-10-29T14:02:06Z</dcterms:created>
  <dcterms:modified xsi:type="dcterms:W3CDTF">2015-11-10T20:33:57Z</dcterms:modified>
</cp:coreProperties>
</file>