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sldIdLst>
    <p:sldId id="260" r:id="rId2"/>
    <p:sldId id="295" r:id="rId3"/>
    <p:sldId id="283" r:id="rId4"/>
    <p:sldId id="297" r:id="rId5"/>
    <p:sldId id="299" r:id="rId6"/>
    <p:sldId id="284" r:id="rId7"/>
    <p:sldId id="285" r:id="rId8"/>
    <p:sldId id="286" r:id="rId9"/>
    <p:sldId id="298" r:id="rId10"/>
    <p:sldId id="287" r:id="rId11"/>
    <p:sldId id="288" r:id="rId12"/>
    <p:sldId id="300" r:id="rId13"/>
    <p:sldId id="289" r:id="rId14"/>
    <p:sldId id="290" r:id="rId15"/>
    <p:sldId id="296" r:id="rId16"/>
    <p:sldId id="291" r:id="rId17"/>
    <p:sldId id="292" r:id="rId18"/>
    <p:sldId id="29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39639D">
                <a:lumMod val="75000"/>
              </a:srgbClr>
            </a:solidFill>
            <a:ln>
              <a:solidFill>
                <a:schemeClr val="tx2">
                  <a:lumMod val="20000"/>
                  <a:lumOff val="80000"/>
                </a:schemeClr>
              </a:solidFill>
            </a:ln>
          </c:spPr>
          <c:invertIfNegative val="0"/>
          <c:dLbls>
            <c:dLbl>
              <c:idx val="0"/>
              <c:layout>
                <c:manualLayout>
                  <c:x val="1.7094019394847486E-3"/>
                  <c:y val="0"/>
                </c:manualLayout>
              </c:layout>
              <c:showLegendKey val="0"/>
              <c:showVal val="1"/>
              <c:showCatName val="0"/>
              <c:showSerName val="0"/>
              <c:showPercent val="0"/>
              <c:showBubbleSize val="0"/>
            </c:dLbl>
            <c:dLbl>
              <c:idx val="1"/>
              <c:layout>
                <c:manualLayout>
                  <c:x val="3.4188038789694972E-3"/>
                  <c:y val="0"/>
                </c:manualLayout>
              </c:layout>
              <c:showLegendKey val="0"/>
              <c:showVal val="1"/>
              <c:showCatName val="0"/>
              <c:showSerName val="0"/>
              <c:showPercent val="0"/>
              <c:showBubbleSize val="0"/>
            </c:dLbl>
            <c:dLbl>
              <c:idx val="2"/>
              <c:layout>
                <c:manualLayout>
                  <c:x val="5.1282058184542456E-3"/>
                  <c:y val="0"/>
                </c:manualLayout>
              </c:layout>
              <c:showLegendKey val="0"/>
              <c:showVal val="1"/>
              <c:showCatName val="0"/>
              <c:showSerName val="0"/>
              <c:showPercent val="0"/>
              <c:showBubbleSize val="0"/>
            </c:dLbl>
            <c:dLbl>
              <c:idx val="3"/>
              <c:layout>
                <c:manualLayout>
                  <c:x val="6.8376077579389944E-3"/>
                  <c:y val="0"/>
                </c:manualLayout>
              </c:layout>
              <c:showLegendKey val="0"/>
              <c:showVal val="1"/>
              <c:showCatName val="0"/>
              <c:showSerName val="0"/>
              <c:showPercent val="0"/>
              <c:showBubbleSize val="0"/>
            </c:dLbl>
            <c:dLbl>
              <c:idx val="5"/>
              <c:layout>
                <c:manualLayout>
                  <c:x val="8.5470096974237433E-3"/>
                  <c:y val="0"/>
                </c:manualLayout>
              </c:layout>
              <c:showLegendKey val="0"/>
              <c:showVal val="1"/>
              <c:showCatName val="0"/>
              <c:showSerName val="0"/>
              <c:showPercent val="0"/>
              <c:showBubbleSize val="0"/>
            </c:dLbl>
            <c:dLbl>
              <c:idx val="6"/>
              <c:layout>
                <c:manualLayout>
                  <c:x val="8.5470096974237433E-3"/>
                  <c:y val="-3.1483663944859045E-3"/>
                </c:manualLayout>
              </c:layout>
              <c:showLegendKey val="0"/>
              <c:showVal val="1"/>
              <c:showCatName val="0"/>
              <c:showSerName val="0"/>
              <c:showPercent val="0"/>
              <c:showBubbleSize val="0"/>
            </c:dLbl>
            <c:dLbl>
              <c:idx val="8"/>
              <c:layout>
                <c:manualLayout>
                  <c:x val="1.0256411636908491E-2"/>
                  <c:y val="-5.7719383786326975E-17"/>
                </c:manualLayout>
              </c:layout>
              <c:showLegendKey val="0"/>
              <c:showVal val="1"/>
              <c:showCatName val="0"/>
              <c:showSerName val="0"/>
              <c:showPercent val="0"/>
              <c:showBubbleSize val="0"/>
            </c:dLbl>
            <c:dLbl>
              <c:idx val="9"/>
              <c:layout>
                <c:manualLayout>
                  <c:x val="6.8376077579389944E-3"/>
                  <c:y val="0"/>
                </c:manualLayout>
              </c:layout>
              <c:showLegendKey val="0"/>
              <c:showVal val="1"/>
              <c:showCatName val="0"/>
              <c:showSerName val="0"/>
              <c:showPercent val="0"/>
              <c:showBubbleSize val="0"/>
            </c:dLbl>
            <c:dLbl>
              <c:idx val="10"/>
              <c:layout>
                <c:manualLayout>
                  <c:x val="8.5470096974237433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'Reporte Proyectos Viabilizados'!$C$118:$C$128</c:f>
              <c:strCache>
                <c:ptCount val="11"/>
                <c:pt idx="0">
                  <c:v>Agricultura y Ganaderia</c:v>
                </c:pt>
                <c:pt idx="1">
                  <c:v>Agua Potable y Alcantarillado</c:v>
                </c:pt>
                <c:pt idx="2">
                  <c:v>Educ. y Cultura</c:v>
                </c:pt>
                <c:pt idx="3">
                  <c:v>Energia</c:v>
                </c:pt>
                <c:pt idx="4">
                  <c:v>industria, Comercio y Finanzas</c:v>
                </c:pt>
                <c:pt idx="5">
                  <c:v>Justicia</c:v>
                </c:pt>
                <c:pt idx="6">
                  <c:v>Multisectorial</c:v>
                </c:pt>
                <c:pt idx="7">
                  <c:v>Salud</c:v>
                </c:pt>
                <c:pt idx="8">
                  <c:v>Seguridad Nacional</c:v>
                </c:pt>
                <c:pt idx="9">
                  <c:v>Infraestructura</c:v>
                </c:pt>
                <c:pt idx="10">
                  <c:v>Vivienda, Urbanismo</c:v>
                </c:pt>
              </c:strCache>
            </c:strRef>
          </c:cat>
          <c:val>
            <c:numRef>
              <c:f>'Reporte Proyectos Viabilizados'!$D$118:$D$128</c:f>
              <c:numCache>
                <c:formatCode>General</c:formatCode>
                <c:ptCount val="11"/>
                <c:pt idx="0">
                  <c:v>4</c:v>
                </c:pt>
                <c:pt idx="1">
                  <c:v>7</c:v>
                </c:pt>
                <c:pt idx="2">
                  <c:v>12</c:v>
                </c:pt>
                <c:pt idx="3">
                  <c:v>15</c:v>
                </c:pt>
                <c:pt idx="4">
                  <c:v>5</c:v>
                </c:pt>
                <c:pt idx="5">
                  <c:v>2</c:v>
                </c:pt>
                <c:pt idx="6">
                  <c:v>3</c:v>
                </c:pt>
                <c:pt idx="7">
                  <c:v>9</c:v>
                </c:pt>
                <c:pt idx="8">
                  <c:v>3</c:v>
                </c:pt>
                <c:pt idx="9">
                  <c:v>25</c:v>
                </c:pt>
                <c:pt idx="10">
                  <c:v>4</c:v>
                </c:pt>
              </c:numCache>
            </c:numRef>
          </c:val>
        </c:ser>
        <c:dLbls>
          <c:showLegendKey val="0"/>
          <c:showVal val="0"/>
          <c:showCatName val="0"/>
          <c:showSerName val="0"/>
          <c:showPercent val="0"/>
          <c:showBubbleSize val="0"/>
        </c:dLbls>
        <c:gapWidth val="57"/>
        <c:shape val="box"/>
        <c:axId val="151975808"/>
        <c:axId val="151977344"/>
        <c:axId val="0"/>
      </c:bar3DChart>
      <c:catAx>
        <c:axId val="151975808"/>
        <c:scaling>
          <c:orientation val="minMax"/>
        </c:scaling>
        <c:delete val="0"/>
        <c:axPos val="b"/>
        <c:majorTickMark val="out"/>
        <c:minorTickMark val="none"/>
        <c:tickLblPos val="nextTo"/>
        <c:txPr>
          <a:bodyPr/>
          <a:lstStyle/>
          <a:p>
            <a:pPr>
              <a:defRPr sz="800">
                <a:latin typeface="Arial" pitchFamily="34" charset="0"/>
                <a:cs typeface="Arial" pitchFamily="34" charset="0"/>
              </a:defRPr>
            </a:pPr>
            <a:endParaRPr lang="es-ES"/>
          </a:p>
        </c:txPr>
        <c:crossAx val="151977344"/>
        <c:crosses val="autoZero"/>
        <c:auto val="1"/>
        <c:lblAlgn val="ctr"/>
        <c:lblOffset val="100"/>
        <c:noMultiLvlLbl val="0"/>
      </c:catAx>
      <c:valAx>
        <c:axId val="151977344"/>
        <c:scaling>
          <c:orientation val="minMax"/>
        </c:scaling>
        <c:delete val="1"/>
        <c:axPos val="l"/>
        <c:numFmt formatCode="General" sourceLinked="1"/>
        <c:majorTickMark val="out"/>
        <c:minorTickMark val="none"/>
        <c:tickLblPos val="nextTo"/>
        <c:crossAx val="151975808"/>
        <c:crosses val="autoZero"/>
        <c:crossBetween val="between"/>
      </c:valAx>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D29F47-5391-43C3-A08A-B45D8F91B620}" type="doc">
      <dgm:prSet loTypeId="urn:microsoft.com/office/officeart/2005/8/layout/hProcess9" loCatId="process" qsTypeId="urn:microsoft.com/office/officeart/2005/8/quickstyle/simple1" qsCatId="simple" csTypeId="urn:microsoft.com/office/officeart/2005/8/colors/accent1_2" csCatId="accent1" phldr="1"/>
      <dgm:spPr/>
    </dgm:pt>
    <dgm:pt modelId="{46C8A079-5174-4FAF-A73E-B63C1DDE5BDB}">
      <dgm:prSet phldrT="[Texto]" custT="1"/>
      <dgm:spPr>
        <a:solidFill>
          <a:schemeClr val="accent4">
            <a:lumMod val="75000"/>
          </a:schemeClr>
        </a:solidFill>
      </dgm:spPr>
      <dgm:t>
        <a:bodyPr/>
        <a:lstStyle/>
        <a:p>
          <a:pPr algn="ctr">
            <a:lnSpc>
              <a:spcPct val="100000"/>
            </a:lnSpc>
          </a:pPr>
          <a:r>
            <a:rPr lang="es-ES" sz="2400" dirty="0" smtClean="0">
              <a:latin typeface="Arial" pitchFamily="34" charset="0"/>
              <a:cs typeface="Arial" pitchFamily="34" charset="0"/>
            </a:rPr>
            <a:t>Idea</a:t>
          </a:r>
          <a:endParaRPr lang="es-ES" sz="2400" dirty="0">
            <a:latin typeface="Arial" pitchFamily="34" charset="0"/>
            <a:cs typeface="Arial" pitchFamily="34" charset="0"/>
          </a:endParaRPr>
        </a:p>
      </dgm:t>
    </dgm:pt>
    <dgm:pt modelId="{0AE25911-97AC-494C-ACD7-B207CC226D63}" type="parTrans" cxnId="{DBE48CB8-5D48-43CC-B723-7E26CA4322BE}">
      <dgm:prSet/>
      <dgm:spPr/>
      <dgm:t>
        <a:bodyPr/>
        <a:lstStyle/>
        <a:p>
          <a:endParaRPr lang="es-ES"/>
        </a:p>
      </dgm:t>
    </dgm:pt>
    <dgm:pt modelId="{124B57C3-1040-4042-9D6A-FDE0B6F664D3}" type="sibTrans" cxnId="{DBE48CB8-5D48-43CC-B723-7E26CA4322BE}">
      <dgm:prSet/>
      <dgm:spPr/>
      <dgm:t>
        <a:bodyPr/>
        <a:lstStyle/>
        <a:p>
          <a:endParaRPr lang="es-ES"/>
        </a:p>
      </dgm:t>
    </dgm:pt>
    <dgm:pt modelId="{D330FAE1-F0F5-477B-B934-5182148B4547}">
      <dgm:prSet phldrT="[Texto]" custT="1"/>
      <dgm:spPr>
        <a:solidFill>
          <a:schemeClr val="accent4">
            <a:lumMod val="75000"/>
          </a:schemeClr>
        </a:solidFill>
      </dgm:spPr>
      <dgm:t>
        <a:bodyPr/>
        <a:lstStyle/>
        <a:p>
          <a:pPr>
            <a:lnSpc>
              <a:spcPct val="100000"/>
            </a:lnSpc>
            <a:spcAft>
              <a:spcPts val="0"/>
            </a:spcAft>
          </a:pPr>
          <a:r>
            <a:rPr lang="es-ES" sz="2400" dirty="0" smtClean="0">
              <a:latin typeface="Arial" pitchFamily="34" charset="0"/>
              <a:cs typeface="Arial" pitchFamily="34" charset="0"/>
            </a:rPr>
            <a:t>Expediente Técnico</a:t>
          </a:r>
          <a:endParaRPr lang="es-ES" sz="2400" dirty="0">
            <a:latin typeface="Arial" pitchFamily="34" charset="0"/>
            <a:cs typeface="Arial" pitchFamily="34" charset="0"/>
          </a:endParaRPr>
        </a:p>
      </dgm:t>
    </dgm:pt>
    <dgm:pt modelId="{7FF6E04D-8A4F-4D76-BFD9-409623E2FC99}" type="parTrans" cxnId="{BC534B87-C3B4-4AAA-A844-26F0128C9CAA}">
      <dgm:prSet/>
      <dgm:spPr/>
      <dgm:t>
        <a:bodyPr/>
        <a:lstStyle/>
        <a:p>
          <a:endParaRPr lang="es-ES"/>
        </a:p>
      </dgm:t>
    </dgm:pt>
    <dgm:pt modelId="{C32DCBD1-80BF-43D3-A519-2444764A863B}" type="sibTrans" cxnId="{BC534B87-C3B4-4AAA-A844-26F0128C9CAA}">
      <dgm:prSet/>
      <dgm:spPr/>
      <dgm:t>
        <a:bodyPr/>
        <a:lstStyle/>
        <a:p>
          <a:endParaRPr lang="es-ES"/>
        </a:p>
      </dgm:t>
    </dgm:pt>
    <dgm:pt modelId="{C9806DDD-96E1-48DA-A858-96305A45F3C1}">
      <dgm:prSet phldrT="[Texto]" custT="1"/>
      <dgm:spPr>
        <a:solidFill>
          <a:schemeClr val="accent4">
            <a:lumMod val="75000"/>
          </a:schemeClr>
        </a:solidFill>
      </dgm:spPr>
      <dgm:t>
        <a:bodyPr/>
        <a:lstStyle/>
        <a:p>
          <a:pPr>
            <a:lnSpc>
              <a:spcPct val="100000"/>
            </a:lnSpc>
            <a:spcAft>
              <a:spcPts val="0"/>
            </a:spcAft>
          </a:pPr>
          <a:r>
            <a:rPr lang="es-ES" sz="2400" dirty="0" smtClean="0">
              <a:latin typeface="Arial" pitchFamily="34" charset="0"/>
              <a:cs typeface="Arial" pitchFamily="34" charset="0"/>
            </a:rPr>
            <a:t>Ejecución de Obras</a:t>
          </a:r>
          <a:endParaRPr lang="es-ES" sz="2400" dirty="0">
            <a:latin typeface="Arial" pitchFamily="34" charset="0"/>
            <a:cs typeface="Arial" pitchFamily="34" charset="0"/>
          </a:endParaRPr>
        </a:p>
      </dgm:t>
    </dgm:pt>
    <dgm:pt modelId="{BF4DDB35-F3B2-4E3D-9CEC-9AA6936E3582}" type="parTrans" cxnId="{7B3F34BF-95FF-42E1-83EA-EDF25391DA83}">
      <dgm:prSet/>
      <dgm:spPr/>
      <dgm:t>
        <a:bodyPr/>
        <a:lstStyle/>
        <a:p>
          <a:endParaRPr lang="es-ES"/>
        </a:p>
      </dgm:t>
    </dgm:pt>
    <dgm:pt modelId="{11E92D47-6B88-4BCD-8494-D1394C4F1787}" type="sibTrans" cxnId="{7B3F34BF-95FF-42E1-83EA-EDF25391DA83}">
      <dgm:prSet/>
      <dgm:spPr/>
      <dgm:t>
        <a:bodyPr/>
        <a:lstStyle/>
        <a:p>
          <a:endParaRPr lang="es-ES"/>
        </a:p>
      </dgm:t>
    </dgm:pt>
    <dgm:pt modelId="{7426A439-3311-4416-B6C3-927CAC625A32}" type="pres">
      <dgm:prSet presAssocID="{24D29F47-5391-43C3-A08A-B45D8F91B620}" presName="CompostProcess" presStyleCnt="0">
        <dgm:presLayoutVars>
          <dgm:dir/>
          <dgm:resizeHandles val="exact"/>
        </dgm:presLayoutVars>
      </dgm:prSet>
      <dgm:spPr/>
    </dgm:pt>
    <dgm:pt modelId="{2E83D252-236C-4A52-9061-B70B4E12D35D}" type="pres">
      <dgm:prSet presAssocID="{24D29F47-5391-43C3-A08A-B45D8F91B620}" presName="arrow" presStyleLbl="bgShp" presStyleIdx="0" presStyleCnt="1" custScaleX="69484" custScaleY="56699" custLinFactNeighborX="108" custLinFactNeighborY="-222"/>
      <dgm:spPr/>
    </dgm:pt>
    <dgm:pt modelId="{2C857E75-7B8C-461A-8436-DDC50BCA91CF}" type="pres">
      <dgm:prSet presAssocID="{24D29F47-5391-43C3-A08A-B45D8F91B620}" presName="linearProcess" presStyleCnt="0"/>
      <dgm:spPr/>
    </dgm:pt>
    <dgm:pt modelId="{856C7984-219B-4AE4-A3CF-F2403BD9F34C}" type="pres">
      <dgm:prSet presAssocID="{46C8A079-5174-4FAF-A73E-B63C1DDE5BDB}" presName="textNode" presStyleLbl="node1" presStyleIdx="0" presStyleCnt="3" custScaleY="100775" custLinFactNeighborX="-3030" custLinFactNeighborY="-1336">
        <dgm:presLayoutVars>
          <dgm:bulletEnabled val="1"/>
        </dgm:presLayoutVars>
      </dgm:prSet>
      <dgm:spPr/>
      <dgm:t>
        <a:bodyPr/>
        <a:lstStyle/>
        <a:p>
          <a:endParaRPr lang="es-ES"/>
        </a:p>
      </dgm:t>
    </dgm:pt>
    <dgm:pt modelId="{4712762A-06D9-4162-82B5-2A6A35094B70}" type="pres">
      <dgm:prSet presAssocID="{124B57C3-1040-4042-9D6A-FDE0B6F664D3}" presName="sibTrans" presStyleCnt="0"/>
      <dgm:spPr/>
    </dgm:pt>
    <dgm:pt modelId="{DB3AFDF2-3F0C-4C89-B584-13538F911DD9}" type="pres">
      <dgm:prSet presAssocID="{D330FAE1-F0F5-477B-B934-5182148B4547}" presName="textNode" presStyleLbl="node1" presStyleIdx="1" presStyleCnt="3" custScaleY="103447">
        <dgm:presLayoutVars>
          <dgm:bulletEnabled val="1"/>
        </dgm:presLayoutVars>
      </dgm:prSet>
      <dgm:spPr/>
      <dgm:t>
        <a:bodyPr/>
        <a:lstStyle/>
        <a:p>
          <a:endParaRPr lang="es-ES"/>
        </a:p>
      </dgm:t>
    </dgm:pt>
    <dgm:pt modelId="{83E6A504-315C-4473-923A-8100091C4B00}" type="pres">
      <dgm:prSet presAssocID="{C32DCBD1-80BF-43D3-A519-2444764A863B}" presName="sibTrans" presStyleCnt="0"/>
      <dgm:spPr/>
    </dgm:pt>
    <dgm:pt modelId="{6F011182-41B4-4EE4-B8F5-22DDC97A7362}" type="pres">
      <dgm:prSet presAssocID="{C9806DDD-96E1-48DA-A858-96305A45F3C1}" presName="textNode" presStyleLbl="node1" presStyleIdx="2" presStyleCnt="3" custScaleY="95238">
        <dgm:presLayoutVars>
          <dgm:bulletEnabled val="1"/>
        </dgm:presLayoutVars>
      </dgm:prSet>
      <dgm:spPr/>
      <dgm:t>
        <a:bodyPr/>
        <a:lstStyle/>
        <a:p>
          <a:endParaRPr lang="es-ES"/>
        </a:p>
      </dgm:t>
    </dgm:pt>
  </dgm:ptLst>
  <dgm:cxnLst>
    <dgm:cxn modelId="{FE8B3213-24D7-4D71-B114-C1A8AE82E8AC}" type="presOf" srcId="{C9806DDD-96E1-48DA-A858-96305A45F3C1}" destId="{6F011182-41B4-4EE4-B8F5-22DDC97A7362}" srcOrd="0" destOrd="0" presId="urn:microsoft.com/office/officeart/2005/8/layout/hProcess9"/>
    <dgm:cxn modelId="{24C07AFD-C1BF-42D6-BF99-4087FD8F1C23}" type="presOf" srcId="{D330FAE1-F0F5-477B-B934-5182148B4547}" destId="{DB3AFDF2-3F0C-4C89-B584-13538F911DD9}" srcOrd="0" destOrd="0" presId="urn:microsoft.com/office/officeart/2005/8/layout/hProcess9"/>
    <dgm:cxn modelId="{7B3F34BF-95FF-42E1-83EA-EDF25391DA83}" srcId="{24D29F47-5391-43C3-A08A-B45D8F91B620}" destId="{C9806DDD-96E1-48DA-A858-96305A45F3C1}" srcOrd="2" destOrd="0" parTransId="{BF4DDB35-F3B2-4E3D-9CEC-9AA6936E3582}" sibTransId="{11E92D47-6B88-4BCD-8494-D1394C4F1787}"/>
    <dgm:cxn modelId="{DBE48CB8-5D48-43CC-B723-7E26CA4322BE}" srcId="{24D29F47-5391-43C3-A08A-B45D8F91B620}" destId="{46C8A079-5174-4FAF-A73E-B63C1DDE5BDB}" srcOrd="0" destOrd="0" parTransId="{0AE25911-97AC-494C-ACD7-B207CC226D63}" sibTransId="{124B57C3-1040-4042-9D6A-FDE0B6F664D3}"/>
    <dgm:cxn modelId="{0C77123F-D183-44CA-BFA7-35CCFD0DE11C}" type="presOf" srcId="{46C8A079-5174-4FAF-A73E-B63C1DDE5BDB}" destId="{856C7984-219B-4AE4-A3CF-F2403BD9F34C}" srcOrd="0" destOrd="0" presId="urn:microsoft.com/office/officeart/2005/8/layout/hProcess9"/>
    <dgm:cxn modelId="{BC534B87-C3B4-4AAA-A844-26F0128C9CAA}" srcId="{24D29F47-5391-43C3-A08A-B45D8F91B620}" destId="{D330FAE1-F0F5-477B-B934-5182148B4547}" srcOrd="1" destOrd="0" parTransId="{7FF6E04D-8A4F-4D76-BFD9-409623E2FC99}" sibTransId="{C32DCBD1-80BF-43D3-A519-2444764A863B}"/>
    <dgm:cxn modelId="{00B26D25-F43C-4E88-8A27-F4B25D1936D4}" type="presOf" srcId="{24D29F47-5391-43C3-A08A-B45D8F91B620}" destId="{7426A439-3311-4416-B6C3-927CAC625A32}" srcOrd="0" destOrd="0" presId="urn:microsoft.com/office/officeart/2005/8/layout/hProcess9"/>
    <dgm:cxn modelId="{04EBF8DB-A1D6-4551-8CDC-41DE53D7E1A0}" type="presParOf" srcId="{7426A439-3311-4416-B6C3-927CAC625A32}" destId="{2E83D252-236C-4A52-9061-B70B4E12D35D}" srcOrd="0" destOrd="0" presId="urn:microsoft.com/office/officeart/2005/8/layout/hProcess9"/>
    <dgm:cxn modelId="{6B0FA04D-7EBD-4F0A-86EF-539EA57941E1}" type="presParOf" srcId="{7426A439-3311-4416-B6C3-927CAC625A32}" destId="{2C857E75-7B8C-461A-8436-DDC50BCA91CF}" srcOrd="1" destOrd="0" presId="urn:microsoft.com/office/officeart/2005/8/layout/hProcess9"/>
    <dgm:cxn modelId="{C6D61E1B-6888-4DE5-A560-82411C680B95}" type="presParOf" srcId="{2C857E75-7B8C-461A-8436-DDC50BCA91CF}" destId="{856C7984-219B-4AE4-A3CF-F2403BD9F34C}" srcOrd="0" destOrd="0" presId="urn:microsoft.com/office/officeart/2005/8/layout/hProcess9"/>
    <dgm:cxn modelId="{DF65B470-7C1B-48B8-9B12-0BCA7989E3AD}" type="presParOf" srcId="{2C857E75-7B8C-461A-8436-DDC50BCA91CF}" destId="{4712762A-06D9-4162-82B5-2A6A35094B70}" srcOrd="1" destOrd="0" presId="urn:microsoft.com/office/officeart/2005/8/layout/hProcess9"/>
    <dgm:cxn modelId="{C69B023A-0DEF-4636-8535-CC50E3018883}" type="presParOf" srcId="{2C857E75-7B8C-461A-8436-DDC50BCA91CF}" destId="{DB3AFDF2-3F0C-4C89-B584-13538F911DD9}" srcOrd="2" destOrd="0" presId="urn:microsoft.com/office/officeart/2005/8/layout/hProcess9"/>
    <dgm:cxn modelId="{03393F4E-1529-4241-9FBE-802424410A61}" type="presParOf" srcId="{2C857E75-7B8C-461A-8436-DDC50BCA91CF}" destId="{83E6A504-315C-4473-923A-8100091C4B00}" srcOrd="3" destOrd="0" presId="urn:microsoft.com/office/officeart/2005/8/layout/hProcess9"/>
    <dgm:cxn modelId="{F1305438-99C7-46BD-BFC1-22BFA00DC15E}" type="presParOf" srcId="{2C857E75-7B8C-461A-8436-DDC50BCA91CF}" destId="{6F011182-41B4-4EE4-B8F5-22DDC97A7362}" srcOrd="4"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848043-AC57-42A5-8217-F8D86515929B}" type="doc">
      <dgm:prSet loTypeId="urn:microsoft.com/office/officeart/2005/8/layout/process1" loCatId="process" qsTypeId="urn:microsoft.com/office/officeart/2005/8/quickstyle/simple1" qsCatId="simple" csTypeId="urn:microsoft.com/office/officeart/2005/8/colors/accent1_2" csCatId="accent1" phldr="1"/>
      <dgm:spPr/>
    </dgm:pt>
    <dgm:pt modelId="{67EB24E3-AD60-436E-939D-D9DBE1A489B4}">
      <dgm:prSet phldrT="[Texto]" custT="1"/>
      <dgm:spPr>
        <a:solidFill>
          <a:schemeClr val="accent4">
            <a:lumMod val="75000"/>
          </a:schemeClr>
        </a:solidFill>
      </dgm:spPr>
      <dgm:t>
        <a:bodyPr/>
        <a:lstStyle/>
        <a:p>
          <a:pPr algn="ctr">
            <a:spcAft>
              <a:spcPts val="0"/>
            </a:spcAft>
          </a:pPr>
          <a:r>
            <a:rPr lang="es-ES" sz="2100" dirty="0">
              <a:latin typeface="Arial" pitchFamily="34" charset="0"/>
              <a:cs typeface="Arial" pitchFamily="34" charset="0"/>
            </a:rPr>
            <a:t>Inversión Pública/ Stock de Capital</a:t>
          </a:r>
        </a:p>
      </dgm:t>
    </dgm:pt>
    <dgm:pt modelId="{A13EF062-D716-43AB-8574-BABC0F1D1138}" type="parTrans" cxnId="{8D697ECF-835E-492A-B2F6-EB9635E9938A}">
      <dgm:prSet/>
      <dgm:spPr/>
      <dgm:t>
        <a:bodyPr/>
        <a:lstStyle/>
        <a:p>
          <a:endParaRPr lang="es-ES"/>
        </a:p>
      </dgm:t>
    </dgm:pt>
    <dgm:pt modelId="{1F43587E-0C5E-45E5-88C0-A1E83859491C}" type="sibTrans" cxnId="{8D697ECF-835E-492A-B2F6-EB9635E9938A}">
      <dgm:prSet/>
      <dgm:spPr/>
      <dgm:t>
        <a:bodyPr/>
        <a:lstStyle/>
        <a:p>
          <a:endParaRPr lang="es-ES"/>
        </a:p>
      </dgm:t>
    </dgm:pt>
    <dgm:pt modelId="{C6AC5BC1-A651-47CB-A87A-52B14D3C7604}">
      <dgm:prSet phldrT="[Texto]" custT="1"/>
      <dgm:spPr>
        <a:solidFill>
          <a:schemeClr val="accent4">
            <a:lumMod val="75000"/>
          </a:schemeClr>
        </a:solidFill>
      </dgm:spPr>
      <dgm:t>
        <a:bodyPr/>
        <a:lstStyle/>
        <a:p>
          <a:pPr>
            <a:lnSpc>
              <a:spcPct val="100000"/>
            </a:lnSpc>
            <a:spcAft>
              <a:spcPts val="0"/>
            </a:spcAft>
          </a:pPr>
          <a:r>
            <a:rPr lang="es-ES" sz="1900" dirty="0" smtClean="0"/>
            <a:t>Infraestructura </a:t>
          </a:r>
          <a:r>
            <a:rPr lang="es-ES" sz="1900" dirty="0"/>
            <a:t>y Servicios Públicos </a:t>
          </a:r>
        </a:p>
        <a:p>
          <a:pPr>
            <a:lnSpc>
              <a:spcPct val="100000"/>
            </a:lnSpc>
            <a:spcAft>
              <a:spcPts val="0"/>
            </a:spcAft>
          </a:pPr>
          <a:r>
            <a:rPr lang="es-ES" sz="1900" dirty="0"/>
            <a:t>(Económico y Social)</a:t>
          </a:r>
        </a:p>
      </dgm:t>
    </dgm:pt>
    <dgm:pt modelId="{38CB1EC7-37C1-4D1E-B5E3-61B8CD20435C}" type="parTrans" cxnId="{FD825177-5C1B-48C0-93C3-ACB34DD8BCD7}">
      <dgm:prSet/>
      <dgm:spPr/>
      <dgm:t>
        <a:bodyPr/>
        <a:lstStyle/>
        <a:p>
          <a:endParaRPr lang="es-ES"/>
        </a:p>
      </dgm:t>
    </dgm:pt>
    <dgm:pt modelId="{9AC980C7-8683-4B2F-84F4-3268FE008932}" type="sibTrans" cxnId="{FD825177-5C1B-48C0-93C3-ACB34DD8BCD7}">
      <dgm:prSet/>
      <dgm:spPr/>
      <dgm:t>
        <a:bodyPr/>
        <a:lstStyle/>
        <a:p>
          <a:endParaRPr lang="es-ES"/>
        </a:p>
      </dgm:t>
    </dgm:pt>
    <dgm:pt modelId="{BCFCC1DE-8FD7-4DBE-9880-AF010400F5A0}">
      <dgm:prSet phldrT="[Texto]" custT="1"/>
      <dgm:spPr>
        <a:solidFill>
          <a:schemeClr val="accent4">
            <a:lumMod val="75000"/>
          </a:schemeClr>
        </a:solidFill>
      </dgm:spPr>
      <dgm:t>
        <a:bodyPr/>
        <a:lstStyle/>
        <a:p>
          <a:pPr>
            <a:lnSpc>
              <a:spcPct val="100000"/>
            </a:lnSpc>
            <a:spcAft>
              <a:spcPts val="0"/>
            </a:spcAft>
          </a:pPr>
          <a:r>
            <a:rPr lang="es-ES" sz="2100" dirty="0">
              <a:latin typeface="Arial" pitchFamily="34" charset="0"/>
              <a:cs typeface="Arial" pitchFamily="34" charset="0"/>
            </a:rPr>
            <a:t>Crecimiento Económico</a:t>
          </a:r>
        </a:p>
      </dgm:t>
    </dgm:pt>
    <dgm:pt modelId="{35E8C000-58E4-4551-8AF9-F40306730411}" type="parTrans" cxnId="{1EF2E719-4FF8-4B9B-B79D-34AD45070392}">
      <dgm:prSet/>
      <dgm:spPr/>
      <dgm:t>
        <a:bodyPr/>
        <a:lstStyle/>
        <a:p>
          <a:endParaRPr lang="es-ES"/>
        </a:p>
      </dgm:t>
    </dgm:pt>
    <dgm:pt modelId="{FFB5413F-43C6-4507-8B8A-196385BCE7CE}" type="sibTrans" cxnId="{1EF2E719-4FF8-4B9B-B79D-34AD45070392}">
      <dgm:prSet/>
      <dgm:spPr/>
      <dgm:t>
        <a:bodyPr/>
        <a:lstStyle/>
        <a:p>
          <a:endParaRPr lang="es-ES"/>
        </a:p>
      </dgm:t>
    </dgm:pt>
    <dgm:pt modelId="{D3B0EBA8-F64A-4CFD-B26C-731905B42551}" type="pres">
      <dgm:prSet presAssocID="{3B848043-AC57-42A5-8217-F8D86515929B}" presName="Name0" presStyleCnt="0">
        <dgm:presLayoutVars>
          <dgm:dir/>
          <dgm:resizeHandles val="exact"/>
        </dgm:presLayoutVars>
      </dgm:prSet>
      <dgm:spPr/>
    </dgm:pt>
    <dgm:pt modelId="{735E0D51-A5E1-485D-83F0-21D58ED42665}" type="pres">
      <dgm:prSet presAssocID="{67EB24E3-AD60-436E-939D-D9DBE1A489B4}" presName="node" presStyleLbl="node1" presStyleIdx="0" presStyleCnt="3">
        <dgm:presLayoutVars>
          <dgm:bulletEnabled val="1"/>
        </dgm:presLayoutVars>
      </dgm:prSet>
      <dgm:spPr/>
      <dgm:t>
        <a:bodyPr/>
        <a:lstStyle/>
        <a:p>
          <a:endParaRPr lang="es-ES"/>
        </a:p>
      </dgm:t>
    </dgm:pt>
    <dgm:pt modelId="{5B4D8261-B104-4C06-BFC2-50708C11DFCE}" type="pres">
      <dgm:prSet presAssocID="{1F43587E-0C5E-45E5-88C0-A1E83859491C}" presName="sibTrans" presStyleLbl="sibTrans2D1" presStyleIdx="0" presStyleCnt="2" custScaleX="182857"/>
      <dgm:spPr/>
      <dgm:t>
        <a:bodyPr/>
        <a:lstStyle/>
        <a:p>
          <a:endParaRPr lang="es-ES"/>
        </a:p>
      </dgm:t>
    </dgm:pt>
    <dgm:pt modelId="{887665B3-E15F-4B1C-920C-2EF38E181372}" type="pres">
      <dgm:prSet presAssocID="{1F43587E-0C5E-45E5-88C0-A1E83859491C}" presName="connectorText" presStyleLbl="sibTrans2D1" presStyleIdx="0" presStyleCnt="2"/>
      <dgm:spPr/>
      <dgm:t>
        <a:bodyPr/>
        <a:lstStyle/>
        <a:p>
          <a:endParaRPr lang="es-ES"/>
        </a:p>
      </dgm:t>
    </dgm:pt>
    <dgm:pt modelId="{862FD3DD-B148-4456-97D7-1D63D6DE2FC5}" type="pres">
      <dgm:prSet presAssocID="{C6AC5BC1-A651-47CB-A87A-52B14D3C7604}" presName="node" presStyleLbl="node1" presStyleIdx="1" presStyleCnt="3" custScaleX="126416">
        <dgm:presLayoutVars>
          <dgm:bulletEnabled val="1"/>
        </dgm:presLayoutVars>
      </dgm:prSet>
      <dgm:spPr/>
      <dgm:t>
        <a:bodyPr/>
        <a:lstStyle/>
        <a:p>
          <a:endParaRPr lang="es-ES"/>
        </a:p>
      </dgm:t>
    </dgm:pt>
    <dgm:pt modelId="{0ACAFC5A-0071-4D86-ABE2-4951F67716EC}" type="pres">
      <dgm:prSet presAssocID="{9AC980C7-8683-4B2F-84F4-3268FE008932}" presName="sibTrans" presStyleLbl="sibTrans2D1" presStyleIdx="1" presStyleCnt="2" custScaleX="192182"/>
      <dgm:spPr/>
      <dgm:t>
        <a:bodyPr/>
        <a:lstStyle/>
        <a:p>
          <a:endParaRPr lang="es-ES"/>
        </a:p>
      </dgm:t>
    </dgm:pt>
    <dgm:pt modelId="{54D9C9B2-A4F7-4D5E-BFD6-8D341DF73A9C}" type="pres">
      <dgm:prSet presAssocID="{9AC980C7-8683-4B2F-84F4-3268FE008932}" presName="connectorText" presStyleLbl="sibTrans2D1" presStyleIdx="1" presStyleCnt="2"/>
      <dgm:spPr/>
      <dgm:t>
        <a:bodyPr/>
        <a:lstStyle/>
        <a:p>
          <a:endParaRPr lang="es-ES"/>
        </a:p>
      </dgm:t>
    </dgm:pt>
    <dgm:pt modelId="{1046A4DA-E0AF-4736-8376-92CC14CA5883}" type="pres">
      <dgm:prSet presAssocID="{BCFCC1DE-8FD7-4DBE-9880-AF010400F5A0}" presName="node" presStyleLbl="node1" presStyleIdx="2" presStyleCnt="3">
        <dgm:presLayoutVars>
          <dgm:bulletEnabled val="1"/>
        </dgm:presLayoutVars>
      </dgm:prSet>
      <dgm:spPr/>
      <dgm:t>
        <a:bodyPr/>
        <a:lstStyle/>
        <a:p>
          <a:endParaRPr lang="es-ES"/>
        </a:p>
      </dgm:t>
    </dgm:pt>
  </dgm:ptLst>
  <dgm:cxnLst>
    <dgm:cxn modelId="{8D697ECF-835E-492A-B2F6-EB9635E9938A}" srcId="{3B848043-AC57-42A5-8217-F8D86515929B}" destId="{67EB24E3-AD60-436E-939D-D9DBE1A489B4}" srcOrd="0" destOrd="0" parTransId="{A13EF062-D716-43AB-8574-BABC0F1D1138}" sibTransId="{1F43587E-0C5E-45E5-88C0-A1E83859491C}"/>
    <dgm:cxn modelId="{7BCC80DC-15EB-4976-8B78-D006AC4F7CED}" type="presOf" srcId="{9AC980C7-8683-4B2F-84F4-3268FE008932}" destId="{0ACAFC5A-0071-4D86-ABE2-4951F67716EC}" srcOrd="0" destOrd="0" presId="urn:microsoft.com/office/officeart/2005/8/layout/process1"/>
    <dgm:cxn modelId="{040FC5A0-313E-496B-8382-D8E6AD0CC60B}" type="presOf" srcId="{1F43587E-0C5E-45E5-88C0-A1E83859491C}" destId="{5B4D8261-B104-4C06-BFC2-50708C11DFCE}" srcOrd="0" destOrd="0" presId="urn:microsoft.com/office/officeart/2005/8/layout/process1"/>
    <dgm:cxn modelId="{1EF2E719-4FF8-4B9B-B79D-34AD45070392}" srcId="{3B848043-AC57-42A5-8217-F8D86515929B}" destId="{BCFCC1DE-8FD7-4DBE-9880-AF010400F5A0}" srcOrd="2" destOrd="0" parTransId="{35E8C000-58E4-4551-8AF9-F40306730411}" sibTransId="{FFB5413F-43C6-4507-8B8A-196385BCE7CE}"/>
    <dgm:cxn modelId="{271289C4-DA4A-4BDE-90D1-09294126EFB4}" type="presOf" srcId="{BCFCC1DE-8FD7-4DBE-9880-AF010400F5A0}" destId="{1046A4DA-E0AF-4736-8376-92CC14CA5883}" srcOrd="0" destOrd="0" presId="urn:microsoft.com/office/officeart/2005/8/layout/process1"/>
    <dgm:cxn modelId="{2000F297-9859-4065-B73F-73C12346F9E5}" type="presOf" srcId="{67EB24E3-AD60-436E-939D-D9DBE1A489B4}" destId="{735E0D51-A5E1-485D-83F0-21D58ED42665}" srcOrd="0" destOrd="0" presId="urn:microsoft.com/office/officeart/2005/8/layout/process1"/>
    <dgm:cxn modelId="{FD825177-5C1B-48C0-93C3-ACB34DD8BCD7}" srcId="{3B848043-AC57-42A5-8217-F8D86515929B}" destId="{C6AC5BC1-A651-47CB-A87A-52B14D3C7604}" srcOrd="1" destOrd="0" parTransId="{38CB1EC7-37C1-4D1E-B5E3-61B8CD20435C}" sibTransId="{9AC980C7-8683-4B2F-84F4-3268FE008932}"/>
    <dgm:cxn modelId="{5424FE83-E24B-4072-8080-2C41057AD8BC}" type="presOf" srcId="{1F43587E-0C5E-45E5-88C0-A1E83859491C}" destId="{887665B3-E15F-4B1C-920C-2EF38E181372}" srcOrd="1" destOrd="0" presId="urn:microsoft.com/office/officeart/2005/8/layout/process1"/>
    <dgm:cxn modelId="{4DD8FBFC-0537-490E-85E9-9443A5DDD37F}" type="presOf" srcId="{C6AC5BC1-A651-47CB-A87A-52B14D3C7604}" destId="{862FD3DD-B148-4456-97D7-1D63D6DE2FC5}" srcOrd="0" destOrd="0" presId="urn:microsoft.com/office/officeart/2005/8/layout/process1"/>
    <dgm:cxn modelId="{FB716BA5-8D05-4AF9-8D04-44E3C2CCEB5A}" type="presOf" srcId="{9AC980C7-8683-4B2F-84F4-3268FE008932}" destId="{54D9C9B2-A4F7-4D5E-BFD6-8D341DF73A9C}" srcOrd="1" destOrd="0" presId="urn:microsoft.com/office/officeart/2005/8/layout/process1"/>
    <dgm:cxn modelId="{25133DF8-251C-4E3F-8412-2558D3BA4ABF}" type="presOf" srcId="{3B848043-AC57-42A5-8217-F8D86515929B}" destId="{D3B0EBA8-F64A-4CFD-B26C-731905B42551}" srcOrd="0" destOrd="0" presId="urn:microsoft.com/office/officeart/2005/8/layout/process1"/>
    <dgm:cxn modelId="{E4FCDC21-D414-4917-94AF-7D5015293F35}" type="presParOf" srcId="{D3B0EBA8-F64A-4CFD-B26C-731905B42551}" destId="{735E0D51-A5E1-485D-83F0-21D58ED42665}" srcOrd="0" destOrd="0" presId="urn:microsoft.com/office/officeart/2005/8/layout/process1"/>
    <dgm:cxn modelId="{CBE6A02D-7646-4C71-A197-96F7E18CF2FC}" type="presParOf" srcId="{D3B0EBA8-F64A-4CFD-B26C-731905B42551}" destId="{5B4D8261-B104-4C06-BFC2-50708C11DFCE}" srcOrd="1" destOrd="0" presId="urn:microsoft.com/office/officeart/2005/8/layout/process1"/>
    <dgm:cxn modelId="{E2293A69-E8A3-418D-A716-C6F9406396BC}" type="presParOf" srcId="{5B4D8261-B104-4C06-BFC2-50708C11DFCE}" destId="{887665B3-E15F-4B1C-920C-2EF38E181372}" srcOrd="0" destOrd="0" presId="urn:microsoft.com/office/officeart/2005/8/layout/process1"/>
    <dgm:cxn modelId="{5A8631F5-0AC1-44F9-98CC-E14E832474BE}" type="presParOf" srcId="{D3B0EBA8-F64A-4CFD-B26C-731905B42551}" destId="{862FD3DD-B148-4456-97D7-1D63D6DE2FC5}" srcOrd="2" destOrd="0" presId="urn:microsoft.com/office/officeart/2005/8/layout/process1"/>
    <dgm:cxn modelId="{0A44109F-1B94-46E4-A081-3D67749645EF}" type="presParOf" srcId="{D3B0EBA8-F64A-4CFD-B26C-731905B42551}" destId="{0ACAFC5A-0071-4D86-ABE2-4951F67716EC}" srcOrd="3" destOrd="0" presId="urn:microsoft.com/office/officeart/2005/8/layout/process1"/>
    <dgm:cxn modelId="{DF257050-293B-4983-B0C1-D56015337CE7}" type="presParOf" srcId="{0ACAFC5A-0071-4D86-ABE2-4951F67716EC}" destId="{54D9C9B2-A4F7-4D5E-BFD6-8D341DF73A9C}" srcOrd="0" destOrd="0" presId="urn:microsoft.com/office/officeart/2005/8/layout/process1"/>
    <dgm:cxn modelId="{0D710872-9D76-496D-B92D-44A012BFEAC0}" type="presParOf" srcId="{D3B0EBA8-F64A-4CFD-B26C-731905B42551}" destId="{1046A4DA-E0AF-4736-8376-92CC14CA5883}" srcOrd="4" destOrd="0" presId="urn:microsoft.com/office/officeart/2005/8/layout/process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3D252-236C-4A52-9061-B70B4E12D35D}">
      <dsp:nvSpPr>
        <dsp:cNvPr id="0" name=""/>
        <dsp:cNvSpPr/>
      </dsp:nvSpPr>
      <dsp:spPr>
        <a:xfrm>
          <a:off x="1584203" y="648069"/>
          <a:ext cx="4550595" cy="171476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6C7984-219B-4AE4-A3CF-F2403BD9F34C}">
      <dsp:nvSpPr>
        <dsp:cNvPr id="0" name=""/>
        <dsp:cNvSpPr/>
      </dsp:nvSpPr>
      <dsp:spPr>
        <a:xfrm>
          <a:off x="0" y="886451"/>
          <a:ext cx="2311456" cy="1219109"/>
        </a:xfrm>
        <a:prstGeom prst="roundRect">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ct val="35000"/>
            </a:spcAft>
          </a:pPr>
          <a:r>
            <a:rPr lang="es-ES" sz="2400" kern="1200" dirty="0" smtClean="0">
              <a:latin typeface="Arial" pitchFamily="34" charset="0"/>
              <a:cs typeface="Arial" pitchFamily="34" charset="0"/>
            </a:rPr>
            <a:t>Idea</a:t>
          </a:r>
          <a:endParaRPr lang="es-ES" sz="2400" kern="1200" dirty="0">
            <a:latin typeface="Arial" pitchFamily="34" charset="0"/>
            <a:cs typeface="Arial" pitchFamily="34" charset="0"/>
          </a:endParaRPr>
        </a:p>
      </dsp:txBody>
      <dsp:txXfrm>
        <a:off x="59512" y="945963"/>
        <a:ext cx="2192432" cy="1100085"/>
      </dsp:txXfrm>
    </dsp:sp>
    <dsp:sp modelId="{DB3AFDF2-3F0C-4C89-B584-13538F911DD9}">
      <dsp:nvSpPr>
        <dsp:cNvPr id="0" name=""/>
        <dsp:cNvSpPr/>
      </dsp:nvSpPr>
      <dsp:spPr>
        <a:xfrm>
          <a:off x="2696699" y="886451"/>
          <a:ext cx="2311456" cy="1251433"/>
        </a:xfrm>
        <a:prstGeom prst="roundRect">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s-ES" sz="2400" kern="1200" dirty="0" smtClean="0">
              <a:latin typeface="Arial" pitchFamily="34" charset="0"/>
              <a:cs typeface="Arial" pitchFamily="34" charset="0"/>
            </a:rPr>
            <a:t>Expediente Técnico</a:t>
          </a:r>
          <a:endParaRPr lang="es-ES" sz="2400" kern="1200" dirty="0">
            <a:latin typeface="Arial" pitchFamily="34" charset="0"/>
            <a:cs typeface="Arial" pitchFamily="34" charset="0"/>
          </a:endParaRPr>
        </a:p>
      </dsp:txBody>
      <dsp:txXfrm>
        <a:off x="2757789" y="947541"/>
        <a:ext cx="2189276" cy="1129253"/>
      </dsp:txXfrm>
    </dsp:sp>
    <dsp:sp modelId="{6F011182-41B4-4EE4-B8F5-22DDC97A7362}">
      <dsp:nvSpPr>
        <dsp:cNvPr id="0" name=""/>
        <dsp:cNvSpPr/>
      </dsp:nvSpPr>
      <dsp:spPr>
        <a:xfrm>
          <a:off x="5393399" y="936104"/>
          <a:ext cx="2311456" cy="1152126"/>
        </a:xfrm>
        <a:prstGeom prst="roundRect">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s-ES" sz="2400" kern="1200" dirty="0" smtClean="0">
              <a:latin typeface="Arial" pitchFamily="34" charset="0"/>
              <a:cs typeface="Arial" pitchFamily="34" charset="0"/>
            </a:rPr>
            <a:t>Ejecución de Obras</a:t>
          </a:r>
          <a:endParaRPr lang="es-ES" sz="2400" kern="1200" dirty="0">
            <a:latin typeface="Arial" pitchFamily="34" charset="0"/>
            <a:cs typeface="Arial" pitchFamily="34" charset="0"/>
          </a:endParaRPr>
        </a:p>
      </dsp:txBody>
      <dsp:txXfrm>
        <a:off x="5449641" y="992346"/>
        <a:ext cx="2198972" cy="1039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E0D51-A5E1-485D-83F0-21D58ED42665}">
      <dsp:nvSpPr>
        <dsp:cNvPr id="0" name=""/>
        <dsp:cNvSpPr/>
      </dsp:nvSpPr>
      <dsp:spPr>
        <a:xfrm>
          <a:off x="6475" y="0"/>
          <a:ext cx="1763648" cy="1988735"/>
        </a:xfrm>
        <a:prstGeom prst="roundRect">
          <a:avLst>
            <a:gd name="adj" fmla="val 10000"/>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ts val="0"/>
            </a:spcAft>
          </a:pPr>
          <a:r>
            <a:rPr lang="es-ES" sz="2100" kern="1200" dirty="0">
              <a:latin typeface="Arial" pitchFamily="34" charset="0"/>
              <a:cs typeface="Arial" pitchFamily="34" charset="0"/>
            </a:rPr>
            <a:t>Inversión Pública/ Stock de Capital</a:t>
          </a:r>
        </a:p>
      </dsp:txBody>
      <dsp:txXfrm>
        <a:off x="58130" y="51655"/>
        <a:ext cx="1660338" cy="1885425"/>
      </dsp:txXfrm>
    </dsp:sp>
    <dsp:sp modelId="{5B4D8261-B104-4C06-BFC2-50708C11DFCE}">
      <dsp:nvSpPr>
        <dsp:cNvPr id="0" name=""/>
        <dsp:cNvSpPr/>
      </dsp:nvSpPr>
      <dsp:spPr>
        <a:xfrm>
          <a:off x="1791590" y="775675"/>
          <a:ext cx="683690" cy="4373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a:off x="1791590" y="863152"/>
        <a:ext cx="552475" cy="262430"/>
      </dsp:txXfrm>
    </dsp:sp>
    <dsp:sp modelId="{862FD3DD-B148-4456-97D7-1D63D6DE2FC5}">
      <dsp:nvSpPr>
        <dsp:cNvPr id="0" name=""/>
        <dsp:cNvSpPr/>
      </dsp:nvSpPr>
      <dsp:spPr>
        <a:xfrm>
          <a:off x="2475583" y="0"/>
          <a:ext cx="2229533" cy="1988735"/>
        </a:xfrm>
        <a:prstGeom prst="roundRect">
          <a:avLst>
            <a:gd name="adj" fmla="val 10000"/>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100000"/>
            </a:lnSpc>
            <a:spcBef>
              <a:spcPct val="0"/>
            </a:spcBef>
            <a:spcAft>
              <a:spcPts val="0"/>
            </a:spcAft>
          </a:pPr>
          <a:r>
            <a:rPr lang="es-ES" sz="1900" kern="1200" dirty="0" smtClean="0"/>
            <a:t>Infraestructura </a:t>
          </a:r>
          <a:r>
            <a:rPr lang="es-ES" sz="1900" kern="1200" dirty="0"/>
            <a:t>y Servicios Públicos </a:t>
          </a:r>
        </a:p>
        <a:p>
          <a:pPr lvl="0" algn="ctr" defTabSz="844550">
            <a:lnSpc>
              <a:spcPct val="100000"/>
            </a:lnSpc>
            <a:spcBef>
              <a:spcPct val="0"/>
            </a:spcBef>
            <a:spcAft>
              <a:spcPts val="0"/>
            </a:spcAft>
          </a:pPr>
          <a:r>
            <a:rPr lang="es-ES" sz="1900" kern="1200" dirty="0"/>
            <a:t>(Económico y Social)</a:t>
          </a:r>
        </a:p>
      </dsp:txBody>
      <dsp:txXfrm>
        <a:off x="2533831" y="58248"/>
        <a:ext cx="2113037" cy="1872239"/>
      </dsp:txXfrm>
    </dsp:sp>
    <dsp:sp modelId="{0ACAFC5A-0071-4D86-ABE2-4951F67716EC}">
      <dsp:nvSpPr>
        <dsp:cNvPr id="0" name=""/>
        <dsp:cNvSpPr/>
      </dsp:nvSpPr>
      <dsp:spPr>
        <a:xfrm>
          <a:off x="4709150" y="775675"/>
          <a:ext cx="718555" cy="4373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S" sz="1400" kern="1200"/>
        </a:p>
      </dsp:txBody>
      <dsp:txXfrm>
        <a:off x="4709150" y="863152"/>
        <a:ext cx="587340" cy="262430"/>
      </dsp:txXfrm>
    </dsp:sp>
    <dsp:sp modelId="{1046A4DA-E0AF-4736-8376-92CC14CA5883}">
      <dsp:nvSpPr>
        <dsp:cNvPr id="0" name=""/>
        <dsp:cNvSpPr/>
      </dsp:nvSpPr>
      <dsp:spPr>
        <a:xfrm>
          <a:off x="5410576" y="0"/>
          <a:ext cx="1763648" cy="1988735"/>
        </a:xfrm>
        <a:prstGeom prst="roundRect">
          <a:avLst>
            <a:gd name="adj" fmla="val 10000"/>
          </a:avLst>
        </a:prstGeom>
        <a:solidFill>
          <a:schemeClr val="accent4">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100000"/>
            </a:lnSpc>
            <a:spcBef>
              <a:spcPct val="0"/>
            </a:spcBef>
            <a:spcAft>
              <a:spcPts val="0"/>
            </a:spcAft>
          </a:pPr>
          <a:r>
            <a:rPr lang="es-ES" sz="2100" kern="1200" dirty="0">
              <a:latin typeface="Arial" pitchFamily="34" charset="0"/>
              <a:cs typeface="Arial" pitchFamily="34" charset="0"/>
            </a:rPr>
            <a:t>Crecimiento Económico</a:t>
          </a:r>
        </a:p>
      </dsp:txBody>
      <dsp:txXfrm>
        <a:off x="5462231" y="51655"/>
        <a:ext cx="1660338" cy="18854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7C833-4C3D-4479-841D-562B92C90BD8}" type="datetimeFigureOut">
              <a:rPr lang="es-ES" smtClean="0"/>
              <a:t>10/11/2015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E738E-5AA9-41F0-AD0E-A77817B633C3}" type="slidenum">
              <a:rPr lang="es-ES" smtClean="0"/>
              <a:t>‹Nº›</a:t>
            </a:fld>
            <a:endParaRPr lang="es-ES"/>
          </a:p>
        </p:txBody>
      </p:sp>
    </p:spTree>
    <p:extLst>
      <p:ext uri="{BB962C8B-B14F-4D97-AF65-F5344CB8AC3E}">
        <p14:creationId xmlns:p14="http://schemas.microsoft.com/office/powerpoint/2010/main" val="287330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27E738E-5AA9-41F0-AD0E-A77817B633C3}" type="slidenum">
              <a:rPr lang="es-ES" smtClean="0"/>
              <a:t>5</a:t>
            </a:fld>
            <a:endParaRPr lang="es-ES"/>
          </a:p>
        </p:txBody>
      </p:sp>
    </p:spTree>
    <p:extLst>
      <p:ext uri="{BB962C8B-B14F-4D97-AF65-F5344CB8AC3E}">
        <p14:creationId xmlns:p14="http://schemas.microsoft.com/office/powerpoint/2010/main" val="3576523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49BAAEA-C8E9-4F31-832F-E4B24BD72618}" type="datetimeFigureOut">
              <a:rPr lang="es-ES" smtClean="0"/>
              <a:t>10/11/2015</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F0DB959-367E-4054-A7AC-039601C97B8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49BAAEA-C8E9-4F31-832F-E4B24BD72618}" type="datetimeFigureOut">
              <a:rPr lang="es-ES" smtClean="0"/>
              <a:t>10/11/2015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49BAAEA-C8E9-4F31-832F-E4B24BD72618}" type="datetimeFigureOut">
              <a:rPr lang="es-ES" smtClean="0"/>
              <a:t>10/11/2015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F0DB959-367E-4054-A7AC-039601C97B89}"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49BAAEA-C8E9-4F31-832F-E4B24BD72618}" type="datetimeFigureOut">
              <a:rPr lang="es-ES" smtClean="0"/>
              <a:t>10/11/2015</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F0DB959-367E-4054-A7AC-039601C97B89}"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9BAAEA-C8E9-4F31-832F-E4B24BD72618}" type="datetimeFigureOut">
              <a:rPr lang="es-ES" smtClean="0"/>
              <a:t>10/11/2015</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0DB959-367E-4054-A7AC-039601C97B8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e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5.png"/><Relationship Id="rId4" Type="http://schemas.openxmlformats.org/officeDocument/2006/relationships/image" Target="../media/image4.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2.png"/><Relationship Id="rId7" Type="http://schemas.openxmlformats.org/officeDocument/2006/relationships/diagramLayout" Target="../diagrams/layout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4.png"/><Relationship Id="rId10" Type="http://schemas.microsoft.com/office/2007/relationships/diagramDrawing" Target="../diagrams/drawing2.xml"/><Relationship Id="rId4" Type="http://schemas.openxmlformats.org/officeDocument/2006/relationships/image" Target="../media/image3.jpeg"/><Relationship Id="rId9" Type="http://schemas.openxmlformats.org/officeDocument/2006/relationships/diagramColors" Target="../diagrams/colors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2204864"/>
            <a:ext cx="7200800" cy="1892826"/>
          </a:xfrm>
        </p:spPr>
        <p:txBody>
          <a:bodyPr>
            <a:spAutoFit/>
          </a:bodyPr>
          <a:lstStyle/>
          <a:p>
            <a:pPr marL="0" indent="0" algn="ctr">
              <a:spcBef>
                <a:spcPts val="0"/>
              </a:spcBef>
              <a:buNone/>
            </a:pPr>
            <a:endParaRPr lang="es-ES" dirty="0" smtClean="0"/>
          </a:p>
          <a:p>
            <a:pPr marL="0" indent="0" algn="ctr">
              <a:spcBef>
                <a:spcPts val="0"/>
              </a:spcBef>
              <a:buNone/>
            </a:pPr>
            <a:r>
              <a:rPr lang="es-ES" sz="3000" b="1" dirty="0" smtClean="0">
                <a:effectLst>
                  <a:outerShdw blurRad="38100" dist="38100" dir="2700000" algn="tl">
                    <a:srgbClr val="000000">
                      <a:alpha val="43137"/>
                    </a:srgbClr>
                  </a:outerShdw>
                </a:effectLst>
                <a:latin typeface="Arial" pitchFamily="34" charset="0"/>
                <a:cs typeface="Arial" pitchFamily="34" charset="0"/>
              </a:rPr>
              <a:t>El Sistema Nacional de Inversión Pública en la encrucijada del desarrollo y la eficiencia</a:t>
            </a:r>
            <a:endParaRPr lang="es-ES" sz="3000" b="1" dirty="0">
              <a:effectLst>
                <a:outerShdw blurRad="38100" dist="38100" dir="2700000" algn="tl">
                  <a:srgbClr val="000000">
                    <a:alpha val="43137"/>
                  </a:srgbClr>
                </a:outerShdw>
              </a:effectLst>
              <a:latin typeface="Arial" pitchFamily="34" charset="0"/>
              <a:cs typeface="Arial"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9219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2 Marcador de contenido"/>
          <p:cNvSpPr>
            <a:spLocks noGrp="1"/>
          </p:cNvSpPr>
          <p:nvPr>
            <p:ph idx="1"/>
          </p:nvPr>
        </p:nvSpPr>
        <p:spPr>
          <a:xfrm>
            <a:off x="854366" y="1844824"/>
            <a:ext cx="7102010" cy="3046988"/>
          </a:xfrm>
        </p:spPr>
        <p:txBody>
          <a:bodyPr>
            <a:spAutoFit/>
          </a:bodyPr>
          <a:lstStyle/>
          <a:p>
            <a:pPr marL="0" indent="0" algn="just">
              <a:spcBef>
                <a:spcPts val="0"/>
              </a:spcBef>
              <a:buNone/>
            </a:pPr>
            <a:r>
              <a:rPr lang="es-ES" sz="2400" dirty="0">
                <a:latin typeface="Arial" pitchFamily="34" charset="0"/>
                <a:cs typeface="Arial" pitchFamily="34" charset="0"/>
              </a:rPr>
              <a:t>Para alcanzar dichos objetivos, </a:t>
            </a:r>
            <a:r>
              <a:rPr lang="es-ES" sz="2400" dirty="0" smtClean="0">
                <a:latin typeface="Arial" pitchFamily="34" charset="0"/>
                <a:cs typeface="Arial" pitchFamily="34" charset="0"/>
              </a:rPr>
              <a:t>el </a:t>
            </a:r>
            <a:r>
              <a:rPr lang="es-ES" sz="2400" dirty="0">
                <a:latin typeface="Arial" pitchFamily="34" charset="0"/>
                <a:cs typeface="Arial" pitchFamily="34" charset="0"/>
              </a:rPr>
              <a:t>SNIP debe promover el aumento de la inversión velando por la calidad del gasto con responsabilidad fiscal.</a:t>
            </a:r>
          </a:p>
          <a:p>
            <a:pPr marL="0" indent="0" algn="just">
              <a:spcBef>
                <a:spcPts val="0"/>
              </a:spcBef>
              <a:buNone/>
            </a:pPr>
            <a:endParaRPr lang="es-ES" sz="2400" dirty="0">
              <a:latin typeface="Arial" pitchFamily="34" charset="0"/>
              <a:cs typeface="Arial" pitchFamily="34" charset="0"/>
            </a:endParaRPr>
          </a:p>
          <a:p>
            <a:pPr marL="0" indent="0" algn="just">
              <a:spcBef>
                <a:spcPts val="0"/>
              </a:spcBef>
              <a:buNone/>
            </a:pPr>
            <a:r>
              <a:rPr lang="es-ES" sz="2400" dirty="0">
                <a:latin typeface="Arial" pitchFamily="34" charset="0"/>
                <a:cs typeface="Arial" pitchFamily="34" charset="0"/>
              </a:rPr>
              <a:t>Los proyectos de inversión dentro del SNIP deben estar vinculados a los procesos de planificación, de presupuesto y a los sistemas de gestión gubernamental </a:t>
            </a:r>
            <a:r>
              <a:rPr lang="es-ES" sz="2400" dirty="0" smtClean="0">
                <a:latin typeface="Arial" pitchFamily="34" charset="0"/>
                <a:cs typeface="Arial" pitchFamily="34" charset="0"/>
              </a:rPr>
              <a:t>vigentes. </a:t>
            </a:r>
            <a:endParaRPr lang="es-ES" sz="2400" dirty="0">
              <a:latin typeface="Arial" pitchFamily="34" charset="0"/>
              <a:cs typeface="Arial" pitchFamily="34" charset="0"/>
            </a:endParaRPr>
          </a:p>
        </p:txBody>
      </p:sp>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9396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a:spLocks noGrp="1"/>
          </p:cNvSpPr>
          <p:nvPr/>
        </p:nvSpPr>
        <p:spPr>
          <a:xfrm>
            <a:off x="1215477" y="1780212"/>
            <a:ext cx="6965245" cy="461665"/>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S" sz="2400" b="1" u="sng" dirty="0">
                <a:latin typeface="Arial" pitchFamily="34" charset="0"/>
                <a:ea typeface="+mn-ea"/>
                <a:cs typeface="Arial" pitchFamily="34" charset="0"/>
              </a:rPr>
              <a:t>¿</a:t>
            </a:r>
            <a:r>
              <a:rPr lang="es-ES" sz="2400" b="1" u="sng" dirty="0" smtClean="0">
                <a:latin typeface="Arial" pitchFamily="34" charset="0"/>
                <a:ea typeface="+mn-ea"/>
                <a:cs typeface="Arial" pitchFamily="34" charset="0"/>
              </a:rPr>
              <a:t>Qué </a:t>
            </a:r>
            <a:r>
              <a:rPr lang="es-ES" sz="2400" b="1" u="sng" dirty="0">
                <a:latin typeface="Arial" pitchFamily="34" charset="0"/>
                <a:ea typeface="+mn-ea"/>
                <a:cs typeface="Arial" pitchFamily="34" charset="0"/>
              </a:rPr>
              <a:t>son los proyectos de inversión pública?</a:t>
            </a:r>
            <a:endParaRPr lang="es-ES" sz="2400" b="1" u="sng" dirty="0">
              <a:latin typeface="Arial" pitchFamily="34" charset="0"/>
              <a:ea typeface="+mn-ea"/>
              <a:cs typeface="Arial" pitchFamily="34" charset="0"/>
            </a:endParaRPr>
          </a:p>
        </p:txBody>
      </p:sp>
      <p:sp>
        <p:nvSpPr>
          <p:cNvPr id="11" name="2 Marcador de contenido"/>
          <p:cNvSpPr>
            <a:spLocks noGrp="1"/>
          </p:cNvSpPr>
          <p:nvPr/>
        </p:nvSpPr>
        <p:spPr>
          <a:xfrm>
            <a:off x="1250227" y="2551544"/>
            <a:ext cx="6706149" cy="2308324"/>
          </a:xfrm>
          <a:prstGeom prst="rect">
            <a:avLst/>
          </a:prstGeom>
        </p:spPr>
        <p:txBody>
          <a:bodyPr vert="horz" wrap="square" lIns="91440" tIns="45720" rIns="91440" bIns="45720" rtlCol="0" anchor="t">
            <a:sp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lgn="just">
              <a:buNone/>
            </a:pPr>
            <a:r>
              <a:rPr lang="es-ES" dirty="0">
                <a:latin typeface="Arial" pitchFamily="34" charset="0"/>
                <a:cs typeface="Arial" pitchFamily="34" charset="0"/>
              </a:rPr>
              <a:t>Es el conjunto de actividades planificadas y relacionadas entre sí, que mediante el uso de insumos, generan productos dentro de un periodo determinado y apunta a solucionar un problema, promover el desarrollo o mejorar una situación específica.</a:t>
            </a:r>
            <a:endParaRPr lang="es-ES" dirty="0">
              <a:latin typeface="Arial" pitchFamily="34" charset="0"/>
              <a:cs typeface="Arial" pitchFamily="34" charset="0"/>
            </a:endParaRPr>
          </a:p>
        </p:txBody>
      </p:sp>
    </p:spTree>
    <p:extLst>
      <p:ext uri="{BB962C8B-B14F-4D97-AF65-F5344CB8AC3E}">
        <p14:creationId xmlns:p14="http://schemas.microsoft.com/office/powerpoint/2010/main" val="3329172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2 Marcador de contenido"/>
          <p:cNvSpPr txBox="1">
            <a:spLocks/>
          </p:cNvSpPr>
          <p:nvPr/>
        </p:nvSpPr>
        <p:spPr>
          <a:xfrm>
            <a:off x="611560" y="1412776"/>
            <a:ext cx="7776864" cy="1384995"/>
          </a:xfrm>
          <a:prstGeom prst="rect">
            <a:avLst/>
          </a:prstGeom>
        </p:spPr>
        <p:txBody>
          <a:bodyPr vert="horz">
            <a:sp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
              <a:spcBef>
                <a:spcPts val="0"/>
              </a:spcBef>
              <a:buFont typeface="Wingdings 3"/>
              <a:buNone/>
            </a:pPr>
            <a:r>
              <a:rPr lang="es-ES" sz="2100" dirty="0" smtClean="0">
                <a:latin typeface="Arial" pitchFamily="34" charset="0"/>
                <a:cs typeface="Arial" pitchFamily="34" charset="0"/>
              </a:rPr>
              <a:t>Desde agosto de 2013 a la fecha se otorgó viabilidad a </a:t>
            </a:r>
            <a:r>
              <a:rPr lang="es-ES" sz="2100" u="sng" dirty="0" smtClean="0">
                <a:effectLst>
                  <a:outerShdw blurRad="38100" dist="38100" dir="2700000" algn="tl">
                    <a:srgbClr val="000000">
                      <a:alpha val="43137"/>
                    </a:srgbClr>
                  </a:outerShdw>
                </a:effectLst>
                <a:latin typeface="Arial" pitchFamily="34" charset="0"/>
                <a:cs typeface="Arial" pitchFamily="34" charset="0"/>
              </a:rPr>
              <a:t>89</a:t>
            </a:r>
            <a:r>
              <a:rPr lang="es-ES" sz="2100" dirty="0" smtClean="0">
                <a:latin typeface="Arial" pitchFamily="34" charset="0"/>
                <a:cs typeface="Arial" pitchFamily="34" charset="0"/>
              </a:rPr>
              <a:t> proyectos de inversión pública de distintos sectores, los cuales totalizan  </a:t>
            </a:r>
            <a:r>
              <a:rPr lang="es-ES" sz="2100" b="1" u="sng" dirty="0" smtClean="0">
                <a:effectLst>
                  <a:outerShdw blurRad="38100" dist="38100" dir="2700000" algn="tl">
                    <a:srgbClr val="000000">
                      <a:alpha val="43137"/>
                    </a:srgbClr>
                  </a:outerShdw>
                </a:effectLst>
                <a:latin typeface="Arial" pitchFamily="34" charset="0"/>
                <a:cs typeface="Arial" pitchFamily="34" charset="0"/>
              </a:rPr>
              <a:t>4.525</a:t>
            </a:r>
            <a:r>
              <a:rPr lang="es-ES" sz="2100" dirty="0" smtClean="0">
                <a:latin typeface="Arial" pitchFamily="34" charset="0"/>
                <a:cs typeface="Arial" pitchFamily="34" charset="0"/>
              </a:rPr>
              <a:t> millones de USD, incluyendo el primer Proyecto aprobado bajo la Modalidad de Ley 5.102/14.</a:t>
            </a:r>
          </a:p>
        </p:txBody>
      </p:sp>
      <p:graphicFrame>
        <p:nvGraphicFramePr>
          <p:cNvPr id="9" name="1 Gráfico"/>
          <p:cNvGraphicFramePr>
            <a:graphicFrameLocks/>
          </p:cNvGraphicFramePr>
          <p:nvPr>
            <p:extLst>
              <p:ext uri="{D42A27DB-BD31-4B8C-83A1-F6EECF244321}">
                <p14:modId xmlns:p14="http://schemas.microsoft.com/office/powerpoint/2010/main" val="3649977618"/>
              </p:ext>
            </p:extLst>
          </p:nvPr>
        </p:nvGraphicFramePr>
        <p:xfrm>
          <a:off x="1547664" y="2657233"/>
          <a:ext cx="6376370" cy="3888432"/>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3417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2 Marcador de contenido"/>
          <p:cNvSpPr txBox="1">
            <a:spLocks/>
          </p:cNvSpPr>
          <p:nvPr/>
        </p:nvSpPr>
        <p:spPr>
          <a:xfrm>
            <a:off x="611560" y="1484784"/>
            <a:ext cx="7776864" cy="461665"/>
          </a:xfrm>
          <a:prstGeom prst="rect">
            <a:avLst/>
          </a:prstGeom>
        </p:spPr>
        <p:txBody>
          <a:bodyPr vert="horz">
            <a:sp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spcBef>
                <a:spcPts val="0"/>
              </a:spcBef>
              <a:buFont typeface="Wingdings 3"/>
              <a:buNone/>
            </a:pPr>
            <a:r>
              <a:rPr lang="es-ES" sz="2400" b="1" u="sng" dirty="0" smtClean="0">
                <a:latin typeface="Arial" pitchFamily="34" charset="0"/>
                <a:cs typeface="Arial" pitchFamily="34" charset="0"/>
              </a:rPr>
              <a:t>Principales Desafíos del SNIP</a:t>
            </a:r>
          </a:p>
        </p:txBody>
      </p:sp>
      <p:sp>
        <p:nvSpPr>
          <p:cNvPr id="8" name="7 CuadroTexto"/>
          <p:cNvSpPr txBox="1"/>
          <p:nvPr/>
        </p:nvSpPr>
        <p:spPr>
          <a:xfrm>
            <a:off x="683568" y="2132856"/>
            <a:ext cx="4356485" cy="461665"/>
          </a:xfrm>
          <a:prstGeom prst="rect">
            <a:avLst/>
          </a:prstGeom>
          <a:noFill/>
        </p:spPr>
        <p:txBody>
          <a:bodyPr wrap="square" rtlCol="0">
            <a:spAutoFit/>
          </a:bodyPr>
          <a:lstStyle/>
          <a:p>
            <a:pPr marL="342900" indent="-342900" algn="just">
              <a:buClr>
                <a:schemeClr val="accent1"/>
              </a:buClr>
              <a:buSzPct val="68000"/>
              <a:buFont typeface="Wingdings 3"/>
              <a:buChar char=""/>
            </a:pPr>
            <a:r>
              <a:rPr lang="es-ES" sz="2400" dirty="0">
                <a:latin typeface="Arial" pitchFamily="34" charset="0"/>
                <a:cs typeface="Arial" pitchFamily="34" charset="0"/>
              </a:rPr>
              <a:t>Evitar «Elefantes Blancos</a:t>
            </a:r>
            <a:r>
              <a:rPr lang="es-ES" sz="2100" dirty="0">
                <a:latin typeface="Arial" pitchFamily="34" charset="0"/>
                <a:cs typeface="Arial" pitchFamily="34" charset="0"/>
              </a:rPr>
              <a:t>»</a:t>
            </a:r>
          </a:p>
        </p:txBody>
      </p:sp>
      <p:pic>
        <p:nvPicPr>
          <p:cNvPr id="2" name="Picture 2" descr="C:\Users\margon.DSIP-21\Desktop\White Elephan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9651" y="2807948"/>
            <a:ext cx="5616624" cy="34841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53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rgon.DSIP-21\Desktop\presdio M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591476"/>
            <a:ext cx="6480720" cy="3707256"/>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Marcador de contenido"/>
          <p:cNvSpPr txBox="1">
            <a:spLocks/>
          </p:cNvSpPr>
          <p:nvPr/>
        </p:nvSpPr>
        <p:spPr>
          <a:xfrm>
            <a:off x="611560" y="1484784"/>
            <a:ext cx="7776864" cy="461665"/>
          </a:xfrm>
          <a:prstGeom prst="rect">
            <a:avLst/>
          </a:prstGeom>
        </p:spPr>
        <p:txBody>
          <a:bodyPr vert="horz">
            <a:sp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spcBef>
                <a:spcPts val="0"/>
              </a:spcBef>
              <a:buNone/>
            </a:pPr>
            <a:r>
              <a:rPr lang="es-ES" sz="2400" b="1" u="sng" dirty="0">
                <a:latin typeface="Arial" pitchFamily="34" charset="0"/>
                <a:cs typeface="Arial" pitchFamily="34" charset="0"/>
              </a:rPr>
              <a:t>Principales Desafíos del SNIP</a:t>
            </a:r>
          </a:p>
        </p:txBody>
      </p:sp>
      <p:sp>
        <p:nvSpPr>
          <p:cNvPr id="11" name="10 CuadroTexto"/>
          <p:cNvSpPr txBox="1"/>
          <p:nvPr/>
        </p:nvSpPr>
        <p:spPr>
          <a:xfrm>
            <a:off x="2483768" y="6298732"/>
            <a:ext cx="2880320" cy="215444"/>
          </a:xfrm>
          <a:prstGeom prst="rect">
            <a:avLst/>
          </a:prstGeom>
          <a:noFill/>
        </p:spPr>
        <p:txBody>
          <a:bodyPr wrap="square" rtlCol="0">
            <a:spAutoFit/>
          </a:bodyPr>
          <a:lstStyle/>
          <a:p>
            <a:pPr algn="ctr"/>
            <a:r>
              <a:rPr lang="es-ES" sz="800" dirty="0" smtClean="0">
                <a:latin typeface="Arial" pitchFamily="34" charset="0"/>
                <a:cs typeface="Arial" pitchFamily="34" charset="0"/>
              </a:rPr>
              <a:t>Predio Instituto Previsión Social- Mariano Roque Alonso </a:t>
            </a:r>
            <a:endParaRPr lang="es-ES" sz="800" dirty="0">
              <a:latin typeface="Arial" pitchFamily="34" charset="0"/>
              <a:cs typeface="Arial" pitchFamily="34" charset="0"/>
            </a:endParaRPr>
          </a:p>
        </p:txBody>
      </p:sp>
      <p:pic>
        <p:nvPicPr>
          <p:cNvPr id="12"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685085" y="2026897"/>
            <a:ext cx="7488832" cy="1338828"/>
          </a:xfrm>
          <a:prstGeom prst="rect">
            <a:avLst/>
          </a:prstGeom>
          <a:noFill/>
        </p:spPr>
        <p:txBody>
          <a:bodyPr wrap="square" rtlCol="0">
            <a:spAutoFit/>
          </a:bodyPr>
          <a:lstStyle/>
          <a:p>
            <a:pPr marL="342900" indent="-342900" algn="just">
              <a:spcBef>
                <a:spcPts val="400"/>
              </a:spcBef>
              <a:buClr>
                <a:schemeClr val="accent1"/>
              </a:buClr>
              <a:buSzPct val="68000"/>
              <a:buFont typeface="Wingdings 3"/>
              <a:buChar char=""/>
            </a:pPr>
            <a:r>
              <a:rPr lang="es-ES" sz="2100" dirty="0">
                <a:latin typeface="Arial" pitchFamily="34" charset="0"/>
                <a:cs typeface="Arial" pitchFamily="34" charset="0"/>
              </a:rPr>
              <a:t>Realizar en forma periódica monitoreos físicos para garantizar la eficiente gestión de los proyectos y asegurar la calidad del gasto.</a:t>
            </a:r>
          </a:p>
          <a:p>
            <a:endParaRPr lang="es-ES" dirty="0"/>
          </a:p>
        </p:txBody>
      </p:sp>
    </p:spTree>
    <p:extLst>
      <p:ext uri="{BB962C8B-B14F-4D97-AF65-F5344CB8AC3E}">
        <p14:creationId xmlns:p14="http://schemas.microsoft.com/office/powerpoint/2010/main" val="1995949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Marcador de contenido"/>
          <p:cNvSpPr txBox="1">
            <a:spLocks/>
          </p:cNvSpPr>
          <p:nvPr/>
        </p:nvSpPr>
        <p:spPr>
          <a:xfrm>
            <a:off x="611560" y="1340768"/>
            <a:ext cx="7776864" cy="54211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spcBef>
                <a:spcPts val="0"/>
              </a:spcBef>
              <a:buFont typeface="Wingdings 3"/>
              <a:buNone/>
            </a:pPr>
            <a:r>
              <a:rPr lang="es-ES" sz="2400" b="1" u="sng" dirty="0" smtClean="0">
                <a:latin typeface="Arial" pitchFamily="34" charset="0"/>
                <a:cs typeface="Arial" pitchFamily="34" charset="0"/>
              </a:rPr>
              <a:t>Principales Desafíos del SNIP</a:t>
            </a:r>
          </a:p>
        </p:txBody>
      </p:sp>
      <p:sp>
        <p:nvSpPr>
          <p:cNvPr id="11" name="10 CuadroTexto"/>
          <p:cNvSpPr txBox="1"/>
          <p:nvPr/>
        </p:nvSpPr>
        <p:spPr>
          <a:xfrm>
            <a:off x="3066408" y="6509020"/>
            <a:ext cx="2520280" cy="215444"/>
          </a:xfrm>
          <a:prstGeom prst="rect">
            <a:avLst/>
          </a:prstGeom>
          <a:noFill/>
        </p:spPr>
        <p:txBody>
          <a:bodyPr wrap="square" rtlCol="0">
            <a:spAutoFit/>
          </a:bodyPr>
          <a:lstStyle/>
          <a:p>
            <a:pPr algn="ctr"/>
            <a:r>
              <a:rPr lang="es-ES" sz="800" dirty="0" smtClean="0">
                <a:latin typeface="Arial" pitchFamily="34" charset="0"/>
                <a:cs typeface="Arial" pitchFamily="34" charset="0"/>
              </a:rPr>
              <a:t>Escuela Nacional de Lambaré</a:t>
            </a:r>
            <a:endParaRPr lang="es-ES" sz="800" dirty="0">
              <a:latin typeface="Arial" pitchFamily="34" charset="0"/>
              <a:cs typeface="Arial" pitchFamily="34" charset="0"/>
            </a:endParaRPr>
          </a:p>
        </p:txBody>
      </p:sp>
      <p:pic>
        <p:nvPicPr>
          <p:cNvPr id="1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C:\Users\margon.DSIP-21\Desktop\Escuela con techo caid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986" y="2852936"/>
            <a:ext cx="6622318" cy="3600400"/>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755576" y="1870974"/>
            <a:ext cx="7632848" cy="830997"/>
          </a:xfrm>
          <a:prstGeom prst="rect">
            <a:avLst/>
          </a:prstGeom>
          <a:noFill/>
        </p:spPr>
        <p:txBody>
          <a:bodyPr wrap="square" rtlCol="0">
            <a:spAutoFit/>
          </a:bodyPr>
          <a:lstStyle/>
          <a:p>
            <a:pPr marL="342900" indent="-342900" algn="just">
              <a:buClr>
                <a:schemeClr val="accent1"/>
              </a:buClr>
              <a:buSzPct val="68000"/>
              <a:buFont typeface="Wingdings 3"/>
              <a:buChar char=""/>
            </a:pPr>
            <a:r>
              <a:rPr lang="es-ES" sz="2400" dirty="0">
                <a:latin typeface="Arial" pitchFamily="34" charset="0"/>
                <a:cs typeface="Arial" pitchFamily="34" charset="0"/>
              </a:rPr>
              <a:t>Ser el rector de todas las inversiones públicas independientemente de su fuente de financiamiento. </a:t>
            </a:r>
          </a:p>
        </p:txBody>
      </p:sp>
    </p:spTree>
    <p:extLst>
      <p:ext uri="{BB962C8B-B14F-4D97-AF65-F5344CB8AC3E}">
        <p14:creationId xmlns:p14="http://schemas.microsoft.com/office/powerpoint/2010/main" val="2703266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2 Marcador de contenido"/>
          <p:cNvSpPr>
            <a:spLocks noGrp="1"/>
          </p:cNvSpPr>
          <p:nvPr>
            <p:ph idx="1"/>
          </p:nvPr>
        </p:nvSpPr>
        <p:spPr>
          <a:xfrm>
            <a:off x="755575" y="1340768"/>
            <a:ext cx="6768753" cy="3118290"/>
          </a:xfrm>
        </p:spPr>
        <p:txBody>
          <a:bodyPr wrap="square">
            <a:spAutoFit/>
          </a:bodyPr>
          <a:lstStyle/>
          <a:p>
            <a:pPr marL="109728" indent="0" algn="ctr">
              <a:spcBef>
                <a:spcPts val="0"/>
              </a:spcBef>
              <a:buNone/>
            </a:pPr>
            <a:r>
              <a:rPr lang="es-ES" sz="2400" b="1" u="sng" dirty="0" smtClean="0">
                <a:latin typeface="Arial" pitchFamily="34" charset="0"/>
                <a:cs typeface="Arial" pitchFamily="34" charset="0"/>
              </a:rPr>
              <a:t>Principales </a:t>
            </a:r>
            <a:r>
              <a:rPr lang="es-ES" sz="2400" b="1" u="sng" dirty="0">
                <a:latin typeface="Arial" pitchFamily="34" charset="0"/>
                <a:cs typeface="Arial" pitchFamily="34" charset="0"/>
              </a:rPr>
              <a:t>Desafíos del SNIP</a:t>
            </a:r>
          </a:p>
          <a:p>
            <a:pPr marL="0" indent="0" algn="just">
              <a:spcBef>
                <a:spcPts val="0"/>
              </a:spcBef>
              <a:buNone/>
            </a:pPr>
            <a:endParaRPr lang="es-ES" sz="2400" b="1" u="sng" dirty="0" smtClean="0">
              <a:latin typeface="Arial" pitchFamily="34" charset="0"/>
              <a:cs typeface="Arial" pitchFamily="34" charset="0"/>
            </a:endParaRPr>
          </a:p>
          <a:p>
            <a:pPr marL="342900" indent="-342900" algn="just">
              <a:spcBef>
                <a:spcPts val="0"/>
              </a:spcBef>
            </a:pPr>
            <a:r>
              <a:rPr lang="es-ES" sz="2400" dirty="0" smtClean="0">
                <a:latin typeface="Arial" pitchFamily="34" charset="0"/>
                <a:cs typeface="Arial" pitchFamily="34" charset="0"/>
              </a:rPr>
              <a:t>Capacitar permanentemente en Formulación de Proyectos de Inversión Pública.</a:t>
            </a:r>
          </a:p>
          <a:p>
            <a:pPr marL="342900" indent="-342900" algn="just">
              <a:spcBef>
                <a:spcPts val="0"/>
              </a:spcBef>
            </a:pPr>
            <a:r>
              <a:rPr lang="es-ES" sz="2400" dirty="0" smtClean="0">
                <a:latin typeface="Arial" pitchFamily="34" charset="0"/>
                <a:cs typeface="Arial" pitchFamily="34" charset="0"/>
              </a:rPr>
              <a:t>Implantar la Evaluación Social de Proyectos en Instituciones Públicas y Universidades.</a:t>
            </a:r>
          </a:p>
          <a:p>
            <a:pPr marL="342900" indent="-342900" algn="just">
              <a:spcBef>
                <a:spcPts val="0"/>
              </a:spcBef>
            </a:pPr>
            <a:r>
              <a:rPr lang="es-ES" sz="2400" dirty="0" smtClean="0">
                <a:latin typeface="Arial" pitchFamily="34" charset="0"/>
                <a:cs typeface="Arial" pitchFamily="34" charset="0"/>
              </a:rPr>
              <a:t>Fortalecer el Fondo de Pre-Inversión.</a:t>
            </a:r>
          </a:p>
          <a:p>
            <a:pPr marL="0" indent="0" algn="ctr">
              <a:lnSpc>
                <a:spcPct val="110000"/>
              </a:lnSpc>
              <a:buNone/>
            </a:pPr>
            <a:endParaRPr lang="es-ES" sz="2300" dirty="0"/>
          </a:p>
        </p:txBody>
      </p:sp>
    </p:spTree>
    <p:extLst>
      <p:ext uri="{BB962C8B-B14F-4D97-AF65-F5344CB8AC3E}">
        <p14:creationId xmlns:p14="http://schemas.microsoft.com/office/powerpoint/2010/main" val="2325563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539552" y="1700808"/>
            <a:ext cx="7992887" cy="2859501"/>
          </a:xfrm>
          <a:prstGeom prst="rect">
            <a:avLst/>
          </a:prstGeom>
        </p:spPr>
        <p:txBody>
          <a:bodyPr wrap="square">
            <a:spAutoFit/>
          </a:bodyPr>
          <a:lstStyle/>
          <a:p>
            <a:pPr algn="ctr"/>
            <a:r>
              <a:rPr lang="es-ES" sz="2400" b="1" u="sng" dirty="0">
                <a:latin typeface="Arial" pitchFamily="34" charset="0"/>
                <a:cs typeface="Arial" pitchFamily="34" charset="0"/>
              </a:rPr>
              <a:t>Principales Desafíos del </a:t>
            </a:r>
            <a:r>
              <a:rPr lang="es-ES" sz="2400" b="1" u="sng" dirty="0" smtClean="0">
                <a:latin typeface="Arial" pitchFamily="34" charset="0"/>
                <a:cs typeface="Arial" pitchFamily="34" charset="0"/>
              </a:rPr>
              <a:t>SNIP</a:t>
            </a:r>
          </a:p>
          <a:p>
            <a:pPr algn="just"/>
            <a:endParaRPr lang="es-ES" sz="2400" b="1" u="sng" dirty="0">
              <a:latin typeface="Arial" pitchFamily="34" charset="0"/>
              <a:cs typeface="Arial" pitchFamily="34" charset="0"/>
            </a:endParaRPr>
          </a:p>
          <a:p>
            <a:pPr marL="342900" indent="-342900" algn="just">
              <a:spcBef>
                <a:spcPts val="400"/>
              </a:spcBef>
              <a:buClr>
                <a:schemeClr val="accent1"/>
              </a:buClr>
              <a:buSzPct val="68000"/>
              <a:buFont typeface="Wingdings 3"/>
              <a:buChar char=""/>
            </a:pPr>
            <a:r>
              <a:rPr lang="es-ES" sz="2400" dirty="0" smtClean="0">
                <a:latin typeface="Arial" pitchFamily="34" charset="0"/>
                <a:cs typeface="Arial" pitchFamily="34" charset="0"/>
              </a:rPr>
              <a:t>Incluir </a:t>
            </a:r>
            <a:r>
              <a:rPr lang="es-ES" sz="2400" dirty="0">
                <a:latin typeface="Arial" pitchFamily="34" charset="0"/>
                <a:cs typeface="Arial" pitchFamily="34" charset="0"/>
              </a:rPr>
              <a:t>el análisis de riesgos y contingencias en los proyectos tradicionales.</a:t>
            </a:r>
          </a:p>
          <a:p>
            <a:pPr marL="342900" indent="-342900" algn="just">
              <a:spcBef>
                <a:spcPts val="400"/>
              </a:spcBef>
              <a:buClr>
                <a:schemeClr val="accent1"/>
              </a:buClr>
              <a:buSzPct val="68000"/>
              <a:buFont typeface="Wingdings 3"/>
              <a:buChar char=""/>
            </a:pPr>
            <a:r>
              <a:rPr lang="es-ES" sz="2400" dirty="0">
                <a:latin typeface="Arial" pitchFamily="34" charset="0"/>
                <a:cs typeface="Arial" pitchFamily="34" charset="0"/>
              </a:rPr>
              <a:t>Considerar lecciones aprendidas a nivel internacional de proyectos bajo la modalidad de Ley </a:t>
            </a:r>
            <a:r>
              <a:rPr lang="es-ES" sz="2400" dirty="0" smtClean="0">
                <a:latin typeface="Arial" pitchFamily="34" charset="0"/>
                <a:cs typeface="Arial" pitchFamily="34" charset="0"/>
              </a:rPr>
              <a:t>5.102/13</a:t>
            </a:r>
            <a:r>
              <a:rPr lang="es-ES" sz="2400" dirty="0">
                <a:latin typeface="Arial" pitchFamily="34" charset="0"/>
                <a:cs typeface="Arial" pitchFamily="34" charset="0"/>
              </a:rPr>
              <a:t>.</a:t>
            </a:r>
          </a:p>
          <a:p>
            <a:pPr marL="342900" indent="-342900" algn="ctr">
              <a:lnSpc>
                <a:spcPct val="110000"/>
              </a:lnSpc>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661668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605776" y="1628800"/>
            <a:ext cx="7992887" cy="2677656"/>
          </a:xfrm>
          <a:prstGeom prst="rect">
            <a:avLst/>
          </a:prstGeom>
        </p:spPr>
        <p:txBody>
          <a:bodyPr wrap="square">
            <a:spAutoFit/>
          </a:bodyPr>
          <a:lstStyle/>
          <a:p>
            <a:pPr algn="just">
              <a:buClr>
                <a:schemeClr val="accent1"/>
              </a:buClr>
              <a:buSzPct val="68000"/>
            </a:pPr>
            <a:r>
              <a:rPr lang="es-ES" sz="2300" dirty="0" smtClean="0"/>
              <a:t>    </a:t>
            </a:r>
            <a:r>
              <a:rPr lang="es-ES" sz="2400" b="1" u="sng" dirty="0" smtClean="0">
                <a:latin typeface="Arial" pitchFamily="34" charset="0"/>
                <a:cs typeface="Arial" pitchFamily="34" charset="0"/>
              </a:rPr>
              <a:t>Nuevos </a:t>
            </a:r>
            <a:r>
              <a:rPr lang="es-ES" sz="2400" b="1" u="sng" dirty="0">
                <a:latin typeface="Arial" pitchFamily="34" charset="0"/>
                <a:cs typeface="Arial" pitchFamily="34" charset="0"/>
              </a:rPr>
              <a:t>Mecanismos de Financiación de Proyectos</a:t>
            </a:r>
          </a:p>
          <a:p>
            <a:pPr marL="342900" indent="-342900" algn="just">
              <a:buClr>
                <a:schemeClr val="accent1"/>
              </a:buClr>
              <a:buSzPct val="68000"/>
              <a:buFont typeface="Wingdings 3"/>
              <a:buChar char=""/>
            </a:pPr>
            <a:endParaRPr lang="es-ES" sz="2400" dirty="0">
              <a:latin typeface="Arial" pitchFamily="34" charset="0"/>
              <a:cs typeface="Arial" pitchFamily="34" charset="0"/>
            </a:endParaRPr>
          </a:p>
          <a:p>
            <a:pPr marL="342900" indent="-342900" algn="just">
              <a:buClr>
                <a:schemeClr val="accent1"/>
              </a:buClr>
              <a:buSzPct val="68000"/>
              <a:buFont typeface="Wingdings 3"/>
              <a:buChar char=""/>
            </a:pPr>
            <a:r>
              <a:rPr lang="es-ES" sz="2400" dirty="0">
                <a:latin typeface="Arial" pitchFamily="34" charset="0"/>
                <a:cs typeface="Arial" pitchFamily="34" charset="0"/>
              </a:rPr>
              <a:t>Asociaciones Públicos Privadas</a:t>
            </a:r>
          </a:p>
          <a:p>
            <a:pPr marL="342900" indent="-342900" algn="just">
              <a:buClr>
                <a:schemeClr val="accent1"/>
              </a:buClr>
              <a:buSzPct val="68000"/>
              <a:buFont typeface="Wingdings 3"/>
              <a:buChar char=""/>
            </a:pPr>
            <a:r>
              <a:rPr lang="es-ES" sz="2400" dirty="0">
                <a:latin typeface="Arial" pitchFamily="34" charset="0"/>
                <a:cs typeface="Arial" pitchFamily="34" charset="0"/>
              </a:rPr>
              <a:t>Licitación con Financiamiento</a:t>
            </a:r>
          </a:p>
          <a:p>
            <a:pPr marL="342900" indent="-342900" algn="just">
              <a:buClr>
                <a:schemeClr val="accent1"/>
              </a:buClr>
              <a:buSzPct val="68000"/>
              <a:buFont typeface="Wingdings 3"/>
              <a:buChar char=""/>
            </a:pPr>
            <a:r>
              <a:rPr lang="es-ES" sz="2400" dirty="0">
                <a:latin typeface="Arial" pitchFamily="34" charset="0"/>
                <a:cs typeface="Arial" pitchFamily="34" charset="0"/>
              </a:rPr>
              <a:t>Bonos en Infraestructura</a:t>
            </a:r>
          </a:p>
          <a:p>
            <a:pPr marL="342900" indent="-342900" algn="just">
              <a:buClr>
                <a:schemeClr val="accent1"/>
              </a:buClr>
              <a:buSzPct val="68000"/>
              <a:buFont typeface="Wingdings 3"/>
              <a:buChar char=""/>
            </a:pPr>
            <a:r>
              <a:rPr lang="es-ES" sz="2400" dirty="0">
                <a:latin typeface="Arial" pitchFamily="34" charset="0"/>
                <a:cs typeface="Arial" pitchFamily="34" charset="0"/>
              </a:rPr>
              <a:t>Project Finance</a:t>
            </a:r>
          </a:p>
          <a:p>
            <a:pPr marL="342900" indent="-342900" algn="just">
              <a:buClr>
                <a:schemeClr val="accent1"/>
              </a:buClr>
              <a:buSzPct val="68000"/>
              <a:buFont typeface="Wingdings 3"/>
              <a:buChar char=""/>
            </a:pPr>
            <a:r>
              <a:rPr lang="es-ES" sz="2400" dirty="0">
                <a:latin typeface="Arial" pitchFamily="34" charset="0"/>
                <a:cs typeface="Arial" pitchFamily="34" charset="0"/>
              </a:rPr>
              <a:t>Fondos de Pensiones</a:t>
            </a:r>
          </a:p>
        </p:txBody>
      </p:sp>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57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6 Diagrama"/>
          <p:cNvGraphicFramePr/>
          <p:nvPr>
            <p:extLst>
              <p:ext uri="{D42A27DB-BD31-4B8C-83A1-F6EECF244321}">
                <p14:modId xmlns:p14="http://schemas.microsoft.com/office/powerpoint/2010/main" val="2497520716"/>
              </p:ext>
            </p:extLst>
          </p:nvPr>
        </p:nvGraphicFramePr>
        <p:xfrm>
          <a:off x="467544" y="1412776"/>
          <a:ext cx="7704856" cy="30243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8 CuadroTexto"/>
          <p:cNvSpPr txBox="1"/>
          <p:nvPr/>
        </p:nvSpPr>
        <p:spPr>
          <a:xfrm>
            <a:off x="467544" y="1484784"/>
            <a:ext cx="8064895" cy="461665"/>
          </a:xfrm>
          <a:prstGeom prst="rect">
            <a:avLst/>
          </a:prstGeom>
          <a:noFill/>
        </p:spPr>
        <p:txBody>
          <a:bodyPr wrap="square" rtlCol="0">
            <a:spAutoFit/>
          </a:bodyPr>
          <a:lstStyle/>
          <a:p>
            <a:pPr algn="just"/>
            <a:r>
              <a:rPr lang="es-ES" sz="2400" dirty="0" smtClean="0">
                <a:latin typeface="Arial" pitchFamily="34" charset="0"/>
                <a:cs typeface="Arial" pitchFamily="34" charset="0"/>
              </a:rPr>
              <a:t>Anteriormente no se realizaban estudios de Pre-Inversión</a:t>
            </a:r>
            <a:endParaRPr lang="es-ES" sz="2400" dirty="0">
              <a:latin typeface="Arial" pitchFamily="34" charset="0"/>
              <a:cs typeface="Arial" pitchFamily="34" charset="0"/>
            </a:endParaRPr>
          </a:p>
        </p:txBody>
      </p:sp>
      <p:sp>
        <p:nvSpPr>
          <p:cNvPr id="18" name="17 Rectángulo"/>
          <p:cNvSpPr/>
          <p:nvPr/>
        </p:nvSpPr>
        <p:spPr>
          <a:xfrm>
            <a:off x="3419873" y="5625070"/>
            <a:ext cx="3451032" cy="520824"/>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Arial" pitchFamily="34" charset="0"/>
                <a:cs typeface="Arial" pitchFamily="34" charset="0"/>
              </a:rPr>
              <a:t>Inversiones No Prioritarias</a:t>
            </a:r>
            <a:endParaRPr lang="es-ES" sz="2000" dirty="0">
              <a:latin typeface="Arial" pitchFamily="34" charset="0"/>
              <a:cs typeface="Arial" pitchFamily="34" charset="0"/>
            </a:endParaRPr>
          </a:p>
        </p:txBody>
      </p:sp>
      <p:sp>
        <p:nvSpPr>
          <p:cNvPr id="19" name="18 Rectángulo"/>
          <p:cNvSpPr/>
          <p:nvPr/>
        </p:nvSpPr>
        <p:spPr>
          <a:xfrm>
            <a:off x="3419873" y="5034876"/>
            <a:ext cx="3456384" cy="466049"/>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Arial" pitchFamily="34" charset="0"/>
                <a:cs typeface="Arial" pitchFamily="34" charset="0"/>
              </a:rPr>
              <a:t>Proyectos Sobredimensionados</a:t>
            </a:r>
            <a:endParaRPr lang="es-ES" sz="2000" dirty="0">
              <a:latin typeface="Arial" pitchFamily="34" charset="0"/>
              <a:cs typeface="Arial" pitchFamily="34" charset="0"/>
            </a:endParaRPr>
          </a:p>
        </p:txBody>
      </p:sp>
      <p:sp>
        <p:nvSpPr>
          <p:cNvPr id="20" name="19 Rectángulo"/>
          <p:cNvSpPr/>
          <p:nvPr/>
        </p:nvSpPr>
        <p:spPr>
          <a:xfrm>
            <a:off x="3419872" y="4569289"/>
            <a:ext cx="3456384" cy="3048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Arial" pitchFamily="34" charset="0"/>
                <a:cs typeface="Arial" pitchFamily="34" charset="0"/>
              </a:rPr>
              <a:t>Proyectos No Sostenibles</a:t>
            </a:r>
            <a:endParaRPr lang="es-ES" sz="2000" dirty="0">
              <a:latin typeface="Arial" pitchFamily="34" charset="0"/>
              <a:cs typeface="Arial" pitchFamily="34" charset="0"/>
            </a:endParaRPr>
          </a:p>
        </p:txBody>
      </p:sp>
      <p:sp>
        <p:nvSpPr>
          <p:cNvPr id="21" name="20 Rectángulo"/>
          <p:cNvSpPr/>
          <p:nvPr/>
        </p:nvSpPr>
        <p:spPr>
          <a:xfrm>
            <a:off x="3419872" y="4138750"/>
            <a:ext cx="3456384" cy="3048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latin typeface="Arial" pitchFamily="34" charset="0"/>
                <a:cs typeface="Arial" pitchFamily="34" charset="0"/>
              </a:rPr>
              <a:t>Proyectos No Rentables</a:t>
            </a:r>
          </a:p>
        </p:txBody>
      </p:sp>
      <p:sp>
        <p:nvSpPr>
          <p:cNvPr id="22" name="21 Rectángulo"/>
          <p:cNvSpPr/>
          <p:nvPr/>
        </p:nvSpPr>
        <p:spPr>
          <a:xfrm>
            <a:off x="3419873" y="6289737"/>
            <a:ext cx="3456384" cy="504056"/>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latin typeface="Arial" pitchFamily="34" charset="0"/>
                <a:cs typeface="Arial" pitchFamily="34" charset="0"/>
              </a:rPr>
              <a:t>Duplicidad de Inversiones</a:t>
            </a:r>
            <a:endParaRPr lang="es-ES" sz="2000" dirty="0">
              <a:latin typeface="Arial" pitchFamily="34" charset="0"/>
              <a:cs typeface="Arial" pitchFamily="34" charset="0"/>
            </a:endParaRPr>
          </a:p>
        </p:txBody>
      </p:sp>
      <p:pic>
        <p:nvPicPr>
          <p:cNvPr id="23"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24 Flecha doblada hacia arriba"/>
          <p:cNvSpPr/>
          <p:nvPr/>
        </p:nvSpPr>
        <p:spPr>
          <a:xfrm rot="5400000">
            <a:off x="1519420" y="4237493"/>
            <a:ext cx="931173" cy="1594767"/>
          </a:xfrm>
          <a:prstGeom prst="bentUp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1174635" y="5084256"/>
            <a:ext cx="1607755" cy="415498"/>
          </a:xfrm>
          <a:prstGeom prst="rect">
            <a:avLst/>
          </a:prstGeom>
          <a:noFill/>
        </p:spPr>
        <p:txBody>
          <a:bodyPr wrap="square" rtlCol="0">
            <a:spAutoFit/>
          </a:bodyPr>
          <a:lstStyle/>
          <a:p>
            <a:r>
              <a:rPr lang="es-ES" sz="2100" dirty="0" smtClean="0">
                <a:solidFill>
                  <a:schemeClr val="bg1"/>
                </a:solidFill>
              </a:rPr>
              <a:t>Generaban</a:t>
            </a:r>
            <a:endParaRPr lang="es-ES" sz="2100" dirty="0">
              <a:solidFill>
                <a:schemeClr val="bg1"/>
              </a:solidFill>
            </a:endParaRPr>
          </a:p>
        </p:txBody>
      </p:sp>
    </p:spTree>
    <p:extLst>
      <p:ext uri="{BB962C8B-B14F-4D97-AF65-F5344CB8AC3E}">
        <p14:creationId xmlns:p14="http://schemas.microsoft.com/office/powerpoint/2010/main" val="1822730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Marcador de contenido"/>
          <p:cNvSpPr txBox="1">
            <a:spLocks/>
          </p:cNvSpPr>
          <p:nvPr/>
        </p:nvSpPr>
        <p:spPr>
          <a:xfrm>
            <a:off x="741334" y="2060848"/>
            <a:ext cx="7794748" cy="2728952"/>
          </a:xfrm>
          <a:prstGeom prst="rect">
            <a:avLst/>
          </a:prstGeom>
        </p:spPr>
        <p:txBody>
          <a:bodyPr vert="horz">
            <a:sp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spcBef>
                <a:spcPts val="0"/>
              </a:spcBef>
              <a:buFont typeface="Wingdings 3"/>
              <a:buNone/>
            </a:pPr>
            <a:r>
              <a:rPr lang="es-ES" sz="2400" dirty="0" smtClean="0">
                <a:latin typeface="Arial" pitchFamily="34" charset="0"/>
                <a:cs typeface="Arial" pitchFamily="34" charset="0"/>
              </a:rPr>
              <a:t>Es el conjunto de normas, instrucciones y herramientas que tienen por objetivo ordenar el proceso de la Inversión Pública, para optimizar el uso de los recursos en el financiamiento de proyectos de inversión más rentables desde el punto de vista socioeconómico y ambiental. </a:t>
            </a:r>
          </a:p>
          <a:p>
            <a:pPr marL="0" indent="0" algn="just">
              <a:spcBef>
                <a:spcPts val="0"/>
              </a:spcBef>
              <a:buFont typeface="Wingdings 3"/>
              <a:buNone/>
            </a:pPr>
            <a:r>
              <a:rPr lang="es-ES" sz="2400" dirty="0"/>
              <a:t> </a:t>
            </a:r>
            <a:r>
              <a:rPr lang="es-ES" sz="2400" dirty="0" smtClean="0"/>
              <a:t> </a:t>
            </a:r>
            <a:r>
              <a:rPr lang="es-ES" sz="1800" dirty="0" smtClean="0">
                <a:latin typeface="Arial" pitchFamily="34" charset="0"/>
                <a:cs typeface="Arial" pitchFamily="34" charset="0"/>
              </a:rPr>
              <a:t>(Decreto 8.312/12 – Anexo I)</a:t>
            </a:r>
            <a:endParaRPr lang="es-ES" sz="1800" dirty="0">
              <a:latin typeface="Arial" pitchFamily="34" charset="0"/>
              <a:cs typeface="Arial" pitchFamily="34" charset="0"/>
            </a:endParaRPr>
          </a:p>
        </p:txBody>
      </p:sp>
      <p:sp>
        <p:nvSpPr>
          <p:cNvPr id="9" name="8 CuadroTexto"/>
          <p:cNvSpPr txBox="1"/>
          <p:nvPr/>
        </p:nvSpPr>
        <p:spPr>
          <a:xfrm>
            <a:off x="2987824" y="1412776"/>
            <a:ext cx="3024336" cy="461665"/>
          </a:xfrm>
          <a:prstGeom prst="rect">
            <a:avLst/>
          </a:prstGeom>
          <a:noFill/>
        </p:spPr>
        <p:txBody>
          <a:bodyPr wrap="square" rtlCol="0">
            <a:spAutoFit/>
          </a:bodyPr>
          <a:lstStyle/>
          <a:p>
            <a:pPr algn="just"/>
            <a:r>
              <a:rPr lang="es-ES" sz="2400" b="1" u="sng" dirty="0" smtClean="0">
                <a:latin typeface="Arial" pitchFamily="34" charset="0"/>
                <a:cs typeface="Arial" pitchFamily="34" charset="0"/>
              </a:rPr>
              <a:t>¿</a:t>
            </a:r>
            <a:r>
              <a:rPr lang="es-ES" sz="2400" b="1" u="sng" dirty="0" smtClean="0">
                <a:latin typeface="Arial" pitchFamily="34" charset="0"/>
                <a:cs typeface="Arial" pitchFamily="34" charset="0"/>
              </a:rPr>
              <a:t>Qué </a:t>
            </a:r>
            <a:r>
              <a:rPr lang="es-ES" sz="2400" b="1" u="sng" dirty="0" smtClean="0">
                <a:latin typeface="Arial" pitchFamily="34" charset="0"/>
                <a:cs typeface="Arial" pitchFamily="34" charset="0"/>
              </a:rPr>
              <a:t>es el SNIP?</a:t>
            </a:r>
            <a:endParaRPr lang="es-ES" sz="2400" b="1" u="sng" dirty="0">
              <a:latin typeface="Arial" pitchFamily="34" charset="0"/>
              <a:cs typeface="Arial" pitchFamily="34" charset="0"/>
            </a:endParaRPr>
          </a:p>
        </p:txBody>
      </p:sp>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304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2987824" y="1412776"/>
            <a:ext cx="3024336" cy="461665"/>
          </a:xfrm>
          <a:prstGeom prst="rect">
            <a:avLst/>
          </a:prstGeom>
          <a:noFill/>
        </p:spPr>
        <p:txBody>
          <a:bodyPr wrap="square" rtlCol="0">
            <a:spAutoFit/>
          </a:bodyPr>
          <a:lstStyle/>
          <a:p>
            <a:pPr algn="just"/>
            <a:endParaRPr lang="es-ES" sz="2400" b="1" u="sng" dirty="0">
              <a:latin typeface="Arial" pitchFamily="34" charset="0"/>
              <a:cs typeface="Arial" pitchFamily="34" charset="0"/>
            </a:endParaRPr>
          </a:p>
        </p:txBody>
      </p:sp>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5429" y="2492896"/>
            <a:ext cx="302433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683568" y="1484784"/>
            <a:ext cx="7848871" cy="738664"/>
          </a:xfrm>
          <a:prstGeom prst="rect">
            <a:avLst/>
          </a:prstGeom>
          <a:noFill/>
        </p:spPr>
        <p:txBody>
          <a:bodyPr wrap="square" rtlCol="0">
            <a:spAutoFit/>
          </a:bodyPr>
          <a:lstStyle/>
          <a:p>
            <a:pPr algn="just"/>
            <a:r>
              <a:rPr lang="es-ES" sz="2100" dirty="0" smtClean="0">
                <a:latin typeface="Arial" pitchFamily="34" charset="0"/>
                <a:cs typeface="Arial" pitchFamily="34" charset="0"/>
              </a:rPr>
              <a:t>Países en que opera un SNIP o que se encuentran trabajando en su creación</a:t>
            </a:r>
            <a:r>
              <a:rPr lang="es-ES" sz="2100" baseline="30000" dirty="0" smtClean="0">
                <a:latin typeface="Arial" pitchFamily="34" charset="0"/>
                <a:cs typeface="Arial" pitchFamily="34" charset="0"/>
              </a:rPr>
              <a:t>*</a:t>
            </a:r>
            <a:endParaRPr lang="es-ES" sz="2100" baseline="30000" dirty="0">
              <a:latin typeface="Arial" pitchFamily="34" charset="0"/>
              <a:cs typeface="Arial" pitchFamily="34" charset="0"/>
            </a:endParaRPr>
          </a:p>
        </p:txBody>
      </p:sp>
      <p:sp>
        <p:nvSpPr>
          <p:cNvPr id="3" name="2 CuadroTexto"/>
          <p:cNvSpPr txBox="1"/>
          <p:nvPr/>
        </p:nvSpPr>
        <p:spPr>
          <a:xfrm>
            <a:off x="3923928" y="6381328"/>
            <a:ext cx="3096344" cy="338554"/>
          </a:xfrm>
          <a:prstGeom prst="rect">
            <a:avLst/>
          </a:prstGeom>
          <a:noFill/>
        </p:spPr>
        <p:txBody>
          <a:bodyPr wrap="square" rtlCol="0">
            <a:spAutoFit/>
          </a:bodyPr>
          <a:lstStyle/>
          <a:p>
            <a:pPr algn="just"/>
            <a:r>
              <a:rPr lang="es-ES" sz="800" dirty="0" smtClean="0">
                <a:latin typeface="Arial" pitchFamily="34" charset="0"/>
                <a:cs typeface="Arial" pitchFamily="34" charset="0"/>
              </a:rPr>
              <a:t>*Aldunate, Eduardo. Actualidad y Futuro de los Sistemas Nacionales de Inversión Pública en América Latina.</a:t>
            </a:r>
            <a:endParaRPr lang="es-ES" sz="800" dirty="0">
              <a:latin typeface="Arial" pitchFamily="34" charset="0"/>
              <a:cs typeface="Arial" pitchFamily="34" charset="0"/>
            </a:endParaRPr>
          </a:p>
        </p:txBody>
      </p:sp>
    </p:spTree>
    <p:extLst>
      <p:ext uri="{BB962C8B-B14F-4D97-AF65-F5344CB8AC3E}">
        <p14:creationId xmlns:p14="http://schemas.microsoft.com/office/powerpoint/2010/main" val="253637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899592" y="1916832"/>
            <a:ext cx="7488832" cy="461665"/>
          </a:xfrm>
          <a:prstGeom prst="rect">
            <a:avLst/>
          </a:prstGeom>
          <a:noFill/>
        </p:spPr>
        <p:txBody>
          <a:bodyPr wrap="square" rtlCol="0">
            <a:spAutoFit/>
          </a:bodyPr>
          <a:lstStyle/>
          <a:p>
            <a:endParaRPr lang="es-ES" sz="2400" dirty="0">
              <a:latin typeface="Arial" pitchFamily="34" charset="0"/>
              <a:cs typeface="Arial" pitchFamily="34" charset="0"/>
            </a:endParaRPr>
          </a:p>
        </p:txBody>
      </p:sp>
      <p:sp>
        <p:nvSpPr>
          <p:cNvPr id="8" name="7 CuadroTexto"/>
          <p:cNvSpPr txBox="1"/>
          <p:nvPr/>
        </p:nvSpPr>
        <p:spPr>
          <a:xfrm>
            <a:off x="1259633" y="5596941"/>
            <a:ext cx="6444714" cy="461665"/>
          </a:xfrm>
          <a:prstGeom prst="rect">
            <a:avLst/>
          </a:prstGeom>
          <a:noFill/>
        </p:spPr>
        <p:txBody>
          <a:bodyPr wrap="square" rtlCol="0">
            <a:spAutoFit/>
          </a:bodyPr>
          <a:lstStyle/>
          <a:p>
            <a:pPr algn="just"/>
            <a:r>
              <a:rPr lang="es-ES" sz="800" dirty="0" smtClean="0">
                <a:latin typeface="Arial" pitchFamily="34" charset="0"/>
                <a:cs typeface="Arial" pitchFamily="34" charset="0"/>
              </a:rPr>
              <a:t>*Debido a que el </a:t>
            </a:r>
            <a:r>
              <a:rPr lang="es-ES" sz="800" dirty="0">
                <a:latin typeface="Arial" pitchFamily="34" charset="0"/>
                <a:cs typeface="Arial" pitchFamily="34" charset="0"/>
              </a:rPr>
              <a:t>Congreso ha aprobado </a:t>
            </a:r>
            <a:r>
              <a:rPr lang="es-ES" sz="800" dirty="0" smtClean="0">
                <a:latin typeface="Arial" pitchFamily="34" charset="0"/>
                <a:cs typeface="Arial" pitchFamily="34" charset="0"/>
              </a:rPr>
              <a:t>en el 2012 el SNIP con </a:t>
            </a:r>
            <a:r>
              <a:rPr lang="es-ES" sz="800" dirty="0">
                <a:latin typeface="Arial" pitchFamily="34" charset="0"/>
                <a:cs typeface="Arial" pitchFamily="34" charset="0"/>
              </a:rPr>
              <a:t>una nueva división dentro del Ministerio de Hacienda que </a:t>
            </a:r>
            <a:r>
              <a:rPr lang="es-ES" sz="800" dirty="0" smtClean="0">
                <a:latin typeface="Arial" pitchFamily="34" charset="0"/>
                <a:cs typeface="Arial" pitchFamily="34" charset="0"/>
              </a:rPr>
              <a:t>lleva a </a:t>
            </a:r>
            <a:r>
              <a:rPr lang="es-ES" sz="800" dirty="0">
                <a:latin typeface="Arial" pitchFamily="34" charset="0"/>
                <a:cs typeface="Arial" pitchFamily="34" charset="0"/>
              </a:rPr>
              <a:t>cabo el análisis de </a:t>
            </a:r>
            <a:r>
              <a:rPr lang="es-ES" sz="800" dirty="0" smtClean="0">
                <a:latin typeface="Arial" pitchFamily="34" charset="0"/>
                <a:cs typeface="Arial" pitchFamily="34" charset="0"/>
              </a:rPr>
              <a:t>rentabilidad de </a:t>
            </a:r>
            <a:r>
              <a:rPr lang="es-ES" sz="800" dirty="0">
                <a:latin typeface="Arial" pitchFamily="34" charset="0"/>
                <a:cs typeface="Arial" pitchFamily="34" charset="0"/>
              </a:rPr>
              <a:t>las inversiones públicas y de las </a:t>
            </a:r>
            <a:r>
              <a:rPr lang="es-ES" sz="800" dirty="0" smtClean="0">
                <a:latin typeface="Arial" pitchFamily="34" charset="0"/>
                <a:cs typeface="Arial" pitchFamily="34" charset="0"/>
              </a:rPr>
              <a:t>Asociaciones Público-privadas, hemos pasado del puesto 15 al 12 (actualmente). </a:t>
            </a:r>
          </a:p>
        </p:txBody>
      </p:sp>
      <p:pic>
        <p:nvPicPr>
          <p:cNvPr id="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0044" y="1205245"/>
            <a:ext cx="6523892" cy="4391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0961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Marcador de contenido"/>
          <p:cNvSpPr txBox="1">
            <a:spLocks/>
          </p:cNvSpPr>
          <p:nvPr/>
        </p:nvSpPr>
        <p:spPr>
          <a:xfrm>
            <a:off x="809700" y="2060848"/>
            <a:ext cx="7794748" cy="1897955"/>
          </a:xfrm>
          <a:prstGeom prst="rect">
            <a:avLst/>
          </a:prstGeom>
        </p:spPr>
        <p:txBody>
          <a:bodyPr vert="horz">
            <a:sp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just">
              <a:spcBef>
                <a:spcPts val="0"/>
              </a:spcBef>
              <a:buNone/>
            </a:pPr>
            <a:r>
              <a:rPr lang="es-ES" sz="2400" dirty="0" smtClean="0">
                <a:latin typeface="Arial" pitchFamily="34" charset="0"/>
                <a:cs typeface="Arial" pitchFamily="34" charset="0"/>
              </a:rPr>
              <a:t>Es </a:t>
            </a:r>
            <a:r>
              <a:rPr lang="es-ES" sz="2400" dirty="0">
                <a:latin typeface="Arial" pitchFamily="34" charset="0"/>
                <a:cs typeface="Arial" pitchFamily="34" charset="0"/>
              </a:rPr>
              <a:t>el uso y/o compromiso de recursos públicos, que permitan mantener y/o aumentar el stock de capital del país con el propósito de incrementar el bienestar de la sociedad. </a:t>
            </a:r>
            <a:endParaRPr lang="es-ES" sz="2400" dirty="0" smtClean="0">
              <a:latin typeface="Arial" pitchFamily="34" charset="0"/>
              <a:cs typeface="Arial" pitchFamily="34" charset="0"/>
            </a:endParaRPr>
          </a:p>
          <a:p>
            <a:pPr marL="0" indent="0">
              <a:buFont typeface="Wingdings 3"/>
              <a:buNone/>
            </a:pPr>
            <a:r>
              <a:rPr lang="es-ES" sz="1800" dirty="0" smtClean="0">
                <a:latin typeface="Arial" pitchFamily="34" charset="0"/>
                <a:cs typeface="Arial" pitchFamily="34" charset="0"/>
              </a:rPr>
              <a:t>(Decreto 3.944/15 – Art. 1º)</a:t>
            </a:r>
            <a:endParaRPr lang="es-ES" sz="1800" dirty="0">
              <a:latin typeface="Arial" pitchFamily="34" charset="0"/>
              <a:cs typeface="Arial" pitchFamily="34" charset="0"/>
            </a:endParaRPr>
          </a:p>
        </p:txBody>
      </p:sp>
      <p:sp>
        <p:nvSpPr>
          <p:cNvPr id="9" name="8 CuadroTexto"/>
          <p:cNvSpPr txBox="1"/>
          <p:nvPr/>
        </p:nvSpPr>
        <p:spPr>
          <a:xfrm>
            <a:off x="2186794" y="1370745"/>
            <a:ext cx="5040560" cy="461665"/>
          </a:xfrm>
          <a:prstGeom prst="rect">
            <a:avLst/>
          </a:prstGeom>
          <a:noFill/>
        </p:spPr>
        <p:txBody>
          <a:bodyPr wrap="square" rtlCol="0">
            <a:spAutoFit/>
          </a:bodyPr>
          <a:lstStyle/>
          <a:p>
            <a:r>
              <a:rPr lang="es-ES" sz="2400" b="1" u="sng" dirty="0" smtClean="0">
                <a:latin typeface="Arial" pitchFamily="34" charset="0"/>
                <a:cs typeface="Arial" pitchFamily="34" charset="0"/>
              </a:rPr>
              <a:t>¿Qué </a:t>
            </a:r>
            <a:r>
              <a:rPr lang="es-ES" sz="2400" b="1" u="sng" dirty="0">
                <a:latin typeface="Arial" pitchFamily="34" charset="0"/>
                <a:cs typeface="Arial" pitchFamily="34" charset="0"/>
              </a:rPr>
              <a:t>es la Inversión Pública?</a:t>
            </a:r>
          </a:p>
        </p:txBody>
      </p:sp>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810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827584" y="1340768"/>
            <a:ext cx="7416824" cy="1390124"/>
          </a:xfrm>
          <a:prstGeom prst="rect">
            <a:avLst/>
          </a:prstGeom>
          <a:noFill/>
        </p:spPr>
        <p:txBody>
          <a:bodyPr wrap="square" rtlCol="0">
            <a:spAutoFit/>
          </a:bodyPr>
          <a:lstStyle/>
          <a:p>
            <a:pPr algn="just">
              <a:buClr>
                <a:schemeClr val="accent1"/>
              </a:buClr>
              <a:buSzPct val="68000"/>
            </a:pPr>
            <a:r>
              <a:rPr lang="es-ES" sz="2100" dirty="0">
                <a:latin typeface="Arial" pitchFamily="34" charset="0"/>
                <a:cs typeface="Arial" pitchFamily="34" charset="0"/>
              </a:rPr>
              <a:t>La Inversión Publica persigue un incremento sostenido de la productividad, cuyo desempeño tiene un peso significativo en el crecimiento económico</a:t>
            </a:r>
            <a:r>
              <a:rPr lang="es-ES" sz="2100" dirty="0" smtClean="0">
                <a:latin typeface="Arial" pitchFamily="34" charset="0"/>
                <a:cs typeface="Arial" pitchFamily="34" charset="0"/>
              </a:rPr>
              <a:t>.</a:t>
            </a:r>
          </a:p>
          <a:p>
            <a:pPr algn="just">
              <a:spcBef>
                <a:spcPts val="400"/>
              </a:spcBef>
              <a:buClr>
                <a:schemeClr val="accent1"/>
              </a:buClr>
              <a:buSzPct val="68000"/>
            </a:pPr>
            <a:endParaRPr lang="es-ES" dirty="0"/>
          </a:p>
        </p:txBody>
      </p:sp>
      <p:graphicFrame>
        <p:nvGraphicFramePr>
          <p:cNvPr id="11" name="10 Diagrama"/>
          <p:cNvGraphicFramePr/>
          <p:nvPr>
            <p:extLst>
              <p:ext uri="{D42A27DB-BD31-4B8C-83A1-F6EECF244321}">
                <p14:modId xmlns:p14="http://schemas.microsoft.com/office/powerpoint/2010/main" val="2271585035"/>
              </p:ext>
            </p:extLst>
          </p:nvPr>
        </p:nvGraphicFramePr>
        <p:xfrm>
          <a:off x="1000022" y="2592393"/>
          <a:ext cx="7180700" cy="19887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2" name="11 CuadroTexto"/>
          <p:cNvSpPr txBox="1"/>
          <p:nvPr/>
        </p:nvSpPr>
        <p:spPr>
          <a:xfrm>
            <a:off x="971600" y="4869160"/>
            <a:ext cx="6624736" cy="1061829"/>
          </a:xfrm>
          <a:prstGeom prst="rect">
            <a:avLst/>
          </a:prstGeom>
          <a:noFill/>
        </p:spPr>
        <p:txBody>
          <a:bodyPr wrap="square" rtlCol="0">
            <a:spAutoFit/>
          </a:bodyPr>
          <a:lstStyle/>
          <a:p>
            <a:pPr algn="just"/>
            <a:r>
              <a:rPr lang="es-PY" sz="2100" dirty="0" smtClean="0">
                <a:latin typeface="Arial" pitchFamily="34" charset="0"/>
                <a:cs typeface="Arial" pitchFamily="34" charset="0"/>
              </a:rPr>
              <a:t>En economías avanzadas, la inversión </a:t>
            </a:r>
            <a:r>
              <a:rPr lang="es-PY" sz="2100" dirty="0">
                <a:latin typeface="Arial" pitchFamily="34" charset="0"/>
                <a:cs typeface="Arial" pitchFamily="34" charset="0"/>
              </a:rPr>
              <a:t>pública eleva el nivel de la producción en torno al 0.4% en un año, y 1.5% luego de cuatro </a:t>
            </a:r>
            <a:r>
              <a:rPr lang="es-PY" sz="2100" dirty="0" smtClean="0">
                <a:latin typeface="Arial" pitchFamily="34" charset="0"/>
                <a:cs typeface="Arial" pitchFamily="34" charset="0"/>
              </a:rPr>
              <a:t>años*. </a:t>
            </a:r>
          </a:p>
        </p:txBody>
      </p:sp>
      <p:sp>
        <p:nvSpPr>
          <p:cNvPr id="13" name="12 CuadroTexto"/>
          <p:cNvSpPr txBox="1"/>
          <p:nvPr/>
        </p:nvSpPr>
        <p:spPr>
          <a:xfrm>
            <a:off x="2823866" y="6326504"/>
            <a:ext cx="2880320" cy="215444"/>
          </a:xfrm>
          <a:prstGeom prst="rect">
            <a:avLst/>
          </a:prstGeom>
          <a:noFill/>
        </p:spPr>
        <p:txBody>
          <a:bodyPr wrap="square" rtlCol="0">
            <a:spAutoFit/>
          </a:bodyPr>
          <a:lstStyle/>
          <a:p>
            <a:pPr algn="ctr"/>
            <a:r>
              <a:rPr lang="es-ES" sz="800" dirty="0" smtClean="0">
                <a:latin typeface="Arial" pitchFamily="34" charset="0"/>
                <a:cs typeface="Arial" pitchFamily="34" charset="0"/>
              </a:rPr>
              <a:t>*</a:t>
            </a:r>
            <a:r>
              <a:rPr lang="es-ES" sz="800" dirty="0" err="1" smtClean="0">
                <a:latin typeface="Arial" pitchFamily="34" charset="0"/>
                <a:cs typeface="Arial" pitchFamily="34" charset="0"/>
              </a:rPr>
              <a:t>Making</a:t>
            </a:r>
            <a:r>
              <a:rPr lang="es-ES" sz="800" dirty="0" smtClean="0">
                <a:latin typeface="Arial" pitchFamily="34" charset="0"/>
                <a:cs typeface="Arial" pitchFamily="34" charset="0"/>
              </a:rPr>
              <a:t> </a:t>
            </a:r>
            <a:r>
              <a:rPr lang="es-ES" sz="800" dirty="0" err="1" smtClean="0">
                <a:latin typeface="Arial" pitchFamily="34" charset="0"/>
                <a:cs typeface="Arial" pitchFamily="34" charset="0"/>
              </a:rPr>
              <a:t>Public</a:t>
            </a:r>
            <a:r>
              <a:rPr lang="es-ES" sz="800" dirty="0" smtClean="0">
                <a:latin typeface="Arial" pitchFamily="34" charset="0"/>
                <a:cs typeface="Arial" pitchFamily="34" charset="0"/>
              </a:rPr>
              <a:t> </a:t>
            </a:r>
            <a:r>
              <a:rPr lang="es-ES" sz="800" dirty="0" err="1" smtClean="0">
                <a:latin typeface="Arial" pitchFamily="34" charset="0"/>
                <a:cs typeface="Arial" pitchFamily="34" charset="0"/>
              </a:rPr>
              <a:t>Investment</a:t>
            </a:r>
            <a:r>
              <a:rPr lang="es-ES" sz="800" dirty="0" smtClean="0">
                <a:latin typeface="Arial" pitchFamily="34" charset="0"/>
                <a:cs typeface="Arial" pitchFamily="34" charset="0"/>
              </a:rPr>
              <a:t> More </a:t>
            </a:r>
            <a:r>
              <a:rPr lang="es-ES" sz="800" dirty="0" err="1" smtClean="0">
                <a:latin typeface="Arial" pitchFamily="34" charset="0"/>
                <a:cs typeface="Arial" pitchFamily="34" charset="0"/>
              </a:rPr>
              <a:t>Efficient</a:t>
            </a:r>
            <a:r>
              <a:rPr lang="es-ES" sz="800" dirty="0" smtClean="0">
                <a:latin typeface="Arial" pitchFamily="34" charset="0"/>
                <a:cs typeface="Arial" pitchFamily="34" charset="0"/>
              </a:rPr>
              <a:t>. June 2015</a:t>
            </a:r>
            <a:endParaRPr lang="es-ES" sz="800" dirty="0">
              <a:latin typeface="Arial" pitchFamily="34" charset="0"/>
              <a:cs typeface="Arial" pitchFamily="34" charset="0"/>
            </a:endParaRPr>
          </a:p>
        </p:txBody>
      </p:sp>
    </p:spTree>
    <p:extLst>
      <p:ext uri="{BB962C8B-B14F-4D97-AF65-F5344CB8AC3E}">
        <p14:creationId xmlns:p14="http://schemas.microsoft.com/office/powerpoint/2010/main" val="577295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2 Marcador de contenido"/>
          <p:cNvSpPr>
            <a:spLocks noGrp="1"/>
          </p:cNvSpPr>
          <p:nvPr>
            <p:ph idx="1"/>
          </p:nvPr>
        </p:nvSpPr>
        <p:spPr>
          <a:xfrm>
            <a:off x="854366" y="1844824"/>
            <a:ext cx="7326356" cy="4247317"/>
          </a:xfrm>
        </p:spPr>
        <p:txBody>
          <a:bodyPr wrap="square">
            <a:spAutoFit/>
          </a:bodyPr>
          <a:lstStyle/>
          <a:p>
            <a:pPr algn="just">
              <a:spcBef>
                <a:spcPts val="0"/>
              </a:spcBef>
            </a:pPr>
            <a:r>
              <a:rPr lang="es-ES" sz="2100" dirty="0" smtClean="0">
                <a:latin typeface="Arial" pitchFamily="34" charset="0"/>
                <a:cs typeface="Arial" pitchFamily="34" charset="0"/>
              </a:rPr>
              <a:t>Alrededor </a:t>
            </a:r>
            <a:r>
              <a:rPr lang="es-ES" sz="2100" dirty="0">
                <a:latin typeface="Arial" pitchFamily="34" charset="0"/>
                <a:cs typeface="Arial" pitchFamily="34" charset="0"/>
              </a:rPr>
              <a:t>del 30% de los beneficios potenciales se pierden debido a las ineficiencias durante el proceso de inversión pública (planificación, ejecución y gestión de proyectos</a:t>
            </a:r>
            <a:r>
              <a:rPr lang="es-ES" sz="2100" dirty="0" smtClean="0">
                <a:latin typeface="Arial" pitchFamily="34" charset="0"/>
                <a:cs typeface="Arial" pitchFamily="34" charset="0"/>
              </a:rPr>
              <a:t>).</a:t>
            </a:r>
          </a:p>
          <a:p>
            <a:pPr algn="just">
              <a:spcBef>
                <a:spcPts val="0"/>
              </a:spcBef>
            </a:pPr>
            <a:endParaRPr lang="es-ES" sz="2100" dirty="0">
              <a:latin typeface="Arial" pitchFamily="34" charset="0"/>
              <a:cs typeface="Arial" pitchFamily="34" charset="0"/>
            </a:endParaRPr>
          </a:p>
          <a:p>
            <a:pPr algn="just">
              <a:spcBef>
                <a:spcPts val="0"/>
              </a:spcBef>
            </a:pPr>
            <a:r>
              <a:rPr lang="es-ES" sz="2100" dirty="0" smtClean="0">
                <a:latin typeface="Arial" pitchFamily="34" charset="0"/>
                <a:cs typeface="Arial" pitchFamily="34" charset="0"/>
              </a:rPr>
              <a:t>Se </a:t>
            </a:r>
            <a:r>
              <a:rPr lang="es-ES" sz="2100" dirty="0">
                <a:latin typeface="Arial" pitchFamily="34" charset="0"/>
                <a:cs typeface="Arial" pitchFamily="34" charset="0"/>
              </a:rPr>
              <a:t>considera que los inversores públicos más eficientes reciben el doble de la beneficios sociales y económicos que la totalidad de lo invertido.</a:t>
            </a:r>
            <a:r>
              <a:rPr lang="es-PY" sz="2100" dirty="0">
                <a:latin typeface="Arial" pitchFamily="34" charset="0"/>
                <a:cs typeface="Arial" pitchFamily="34" charset="0"/>
              </a:rPr>
              <a:t>  </a:t>
            </a:r>
            <a:endParaRPr lang="es-PY" sz="2100" dirty="0" smtClean="0">
              <a:latin typeface="Arial" pitchFamily="34" charset="0"/>
              <a:cs typeface="Arial" pitchFamily="34" charset="0"/>
            </a:endParaRPr>
          </a:p>
          <a:p>
            <a:pPr algn="just">
              <a:spcBef>
                <a:spcPts val="0"/>
              </a:spcBef>
            </a:pPr>
            <a:endParaRPr lang="es-PY" sz="2100" dirty="0">
              <a:latin typeface="Arial" pitchFamily="34" charset="0"/>
              <a:cs typeface="Arial" pitchFamily="34" charset="0"/>
            </a:endParaRPr>
          </a:p>
          <a:p>
            <a:pPr algn="just">
              <a:spcBef>
                <a:spcPts val="0"/>
              </a:spcBef>
            </a:pPr>
            <a:r>
              <a:rPr lang="es-ES" sz="2100" dirty="0" smtClean="0">
                <a:latin typeface="Arial" pitchFamily="34" charset="0"/>
                <a:cs typeface="Arial" pitchFamily="34" charset="0"/>
              </a:rPr>
              <a:t>Las </a:t>
            </a:r>
            <a:r>
              <a:rPr lang="es-ES" sz="2100" dirty="0">
                <a:latin typeface="Arial" pitchFamily="34" charset="0"/>
                <a:cs typeface="Arial" pitchFamily="34" charset="0"/>
              </a:rPr>
              <a:t>mejoras en la </a:t>
            </a:r>
            <a:r>
              <a:rPr lang="es-ES" sz="2100" dirty="0" smtClean="0">
                <a:latin typeface="Arial" pitchFamily="34" charset="0"/>
                <a:cs typeface="Arial" pitchFamily="34" charset="0"/>
              </a:rPr>
              <a:t>gestión pueden reducen la ineficiencia  </a:t>
            </a:r>
            <a:r>
              <a:rPr lang="es-ES" sz="2100" dirty="0">
                <a:latin typeface="Arial" pitchFamily="34" charset="0"/>
                <a:cs typeface="Arial" pitchFamily="34" charset="0"/>
              </a:rPr>
              <a:t>de la inversión pública por alrededor de dos terceras </a:t>
            </a:r>
            <a:r>
              <a:rPr lang="es-ES" sz="2100" dirty="0" smtClean="0">
                <a:latin typeface="Arial" pitchFamily="34" charset="0"/>
                <a:cs typeface="Arial" pitchFamily="34" charset="0"/>
              </a:rPr>
              <a:t>partes</a:t>
            </a:r>
            <a:r>
              <a:rPr lang="es-ES" sz="2000" dirty="0" smtClean="0">
                <a:latin typeface="Arial" pitchFamily="34" charset="0"/>
                <a:cs typeface="Arial" pitchFamily="34" charset="0"/>
              </a:rPr>
              <a:t>*</a:t>
            </a:r>
            <a:r>
              <a:rPr lang="es-ES" sz="2100" dirty="0" smtClean="0">
                <a:latin typeface="Arial" pitchFamily="34" charset="0"/>
                <a:cs typeface="Arial" pitchFamily="34" charset="0"/>
              </a:rPr>
              <a:t>.</a:t>
            </a:r>
            <a:endParaRPr lang="es-ES" sz="2100" dirty="0">
              <a:latin typeface="Arial" pitchFamily="34" charset="0"/>
              <a:cs typeface="Arial" pitchFamily="34" charset="0"/>
            </a:endParaRPr>
          </a:p>
          <a:p>
            <a:pPr marL="0" indent="0" algn="ctr">
              <a:spcBef>
                <a:spcPts val="0"/>
              </a:spcBef>
              <a:buNone/>
            </a:pPr>
            <a:endParaRPr lang="es-ES" sz="1800" dirty="0" smtClean="0">
              <a:latin typeface="Arial" pitchFamily="34" charset="0"/>
              <a:cs typeface="Arial" pitchFamily="34" charset="0"/>
            </a:endParaRPr>
          </a:p>
        </p:txBody>
      </p:sp>
      <p:sp>
        <p:nvSpPr>
          <p:cNvPr id="7" name="6 CuadroTexto"/>
          <p:cNvSpPr txBox="1"/>
          <p:nvPr/>
        </p:nvSpPr>
        <p:spPr>
          <a:xfrm>
            <a:off x="3059832" y="6218782"/>
            <a:ext cx="2880320" cy="215444"/>
          </a:xfrm>
          <a:prstGeom prst="rect">
            <a:avLst/>
          </a:prstGeom>
          <a:noFill/>
        </p:spPr>
        <p:txBody>
          <a:bodyPr wrap="square" rtlCol="0">
            <a:spAutoFit/>
          </a:bodyPr>
          <a:lstStyle/>
          <a:p>
            <a:pPr algn="ctr"/>
            <a:r>
              <a:rPr lang="es-ES" sz="800" dirty="0" smtClean="0">
                <a:latin typeface="Arial" pitchFamily="34" charset="0"/>
                <a:cs typeface="Arial" pitchFamily="34" charset="0"/>
              </a:rPr>
              <a:t>*</a:t>
            </a:r>
            <a:r>
              <a:rPr lang="es-ES" sz="800" dirty="0" err="1" smtClean="0">
                <a:latin typeface="Arial" pitchFamily="34" charset="0"/>
                <a:cs typeface="Arial" pitchFamily="34" charset="0"/>
              </a:rPr>
              <a:t>Making</a:t>
            </a:r>
            <a:r>
              <a:rPr lang="es-ES" sz="800" dirty="0" smtClean="0">
                <a:latin typeface="Arial" pitchFamily="34" charset="0"/>
                <a:cs typeface="Arial" pitchFamily="34" charset="0"/>
              </a:rPr>
              <a:t> </a:t>
            </a:r>
            <a:r>
              <a:rPr lang="es-ES" sz="800" dirty="0" err="1" smtClean="0">
                <a:latin typeface="Arial" pitchFamily="34" charset="0"/>
                <a:cs typeface="Arial" pitchFamily="34" charset="0"/>
              </a:rPr>
              <a:t>Public</a:t>
            </a:r>
            <a:r>
              <a:rPr lang="es-ES" sz="800" dirty="0" smtClean="0">
                <a:latin typeface="Arial" pitchFamily="34" charset="0"/>
                <a:cs typeface="Arial" pitchFamily="34" charset="0"/>
              </a:rPr>
              <a:t> </a:t>
            </a:r>
            <a:r>
              <a:rPr lang="es-ES" sz="800" dirty="0" err="1" smtClean="0">
                <a:latin typeface="Arial" pitchFamily="34" charset="0"/>
                <a:cs typeface="Arial" pitchFamily="34" charset="0"/>
              </a:rPr>
              <a:t>Investment</a:t>
            </a:r>
            <a:r>
              <a:rPr lang="es-ES" sz="800" dirty="0" smtClean="0">
                <a:latin typeface="Arial" pitchFamily="34" charset="0"/>
                <a:cs typeface="Arial" pitchFamily="34" charset="0"/>
              </a:rPr>
              <a:t> More </a:t>
            </a:r>
            <a:r>
              <a:rPr lang="es-ES" sz="800" dirty="0" err="1" smtClean="0">
                <a:latin typeface="Arial" pitchFamily="34" charset="0"/>
                <a:cs typeface="Arial" pitchFamily="34" charset="0"/>
              </a:rPr>
              <a:t>Efficient</a:t>
            </a:r>
            <a:r>
              <a:rPr lang="es-ES" sz="800" dirty="0" smtClean="0">
                <a:latin typeface="Arial" pitchFamily="34" charset="0"/>
                <a:cs typeface="Arial" pitchFamily="34" charset="0"/>
              </a:rPr>
              <a:t>. June 2015</a:t>
            </a:r>
            <a:endParaRPr lang="es-ES" sz="800" dirty="0">
              <a:latin typeface="Arial" pitchFamily="34" charset="0"/>
              <a:cs typeface="Arial" pitchFamily="34" charset="0"/>
            </a:endParaRPr>
          </a:p>
        </p:txBody>
      </p:sp>
    </p:spTree>
    <p:extLst>
      <p:ext uri="{BB962C8B-B14F-4D97-AF65-F5344CB8AC3E}">
        <p14:creationId xmlns:p14="http://schemas.microsoft.com/office/powerpoint/2010/main" val="583454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549381"/>
            <a:ext cx="1656183" cy="504056"/>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9381"/>
            <a:ext cx="1656183" cy="504056"/>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605762"/>
            <a:ext cx="16383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2 Marcador de contenido"/>
          <p:cNvSpPr>
            <a:spLocks noGrp="1"/>
          </p:cNvSpPr>
          <p:nvPr>
            <p:ph idx="1"/>
          </p:nvPr>
        </p:nvSpPr>
        <p:spPr>
          <a:xfrm>
            <a:off x="854366" y="1844824"/>
            <a:ext cx="7102010" cy="2677656"/>
          </a:xfrm>
        </p:spPr>
        <p:txBody>
          <a:bodyPr>
            <a:spAutoFit/>
          </a:bodyPr>
          <a:lstStyle/>
          <a:p>
            <a:pPr marL="0" indent="0" algn="ctr">
              <a:spcBef>
                <a:spcPts val="0"/>
              </a:spcBef>
              <a:buNone/>
            </a:pPr>
            <a:r>
              <a:rPr lang="es-ES" sz="2400" b="1" u="sng" dirty="0" smtClean="0">
                <a:latin typeface="Arial" pitchFamily="34" charset="0"/>
                <a:cs typeface="Arial" pitchFamily="34" charset="0"/>
              </a:rPr>
              <a:t>Objetivos del SNIP</a:t>
            </a:r>
          </a:p>
          <a:p>
            <a:pPr marL="0" indent="0" algn="just">
              <a:spcBef>
                <a:spcPts val="0"/>
              </a:spcBef>
              <a:buNone/>
            </a:pPr>
            <a:endParaRPr lang="es-ES" sz="2400" u="sng" dirty="0" smtClean="0">
              <a:latin typeface="Arial" pitchFamily="34" charset="0"/>
              <a:cs typeface="Arial" pitchFamily="34" charset="0"/>
            </a:endParaRPr>
          </a:p>
          <a:p>
            <a:pPr marL="457200" indent="-457200" algn="just">
              <a:spcBef>
                <a:spcPts val="0"/>
              </a:spcBef>
            </a:pPr>
            <a:r>
              <a:rPr lang="es-ES" sz="2400" dirty="0">
                <a:latin typeface="Arial" pitchFamily="34" charset="0"/>
                <a:cs typeface="Arial" pitchFamily="34" charset="0"/>
              </a:rPr>
              <a:t>O</a:t>
            </a:r>
            <a:r>
              <a:rPr lang="es-ES" sz="2400" dirty="0" smtClean="0">
                <a:latin typeface="Arial" pitchFamily="34" charset="0"/>
                <a:cs typeface="Arial" pitchFamily="34" charset="0"/>
              </a:rPr>
              <a:t>ptimizar el uso de los recursos públicos destinados a la inversión</a:t>
            </a:r>
          </a:p>
          <a:p>
            <a:pPr marL="0" indent="0" algn="just">
              <a:spcBef>
                <a:spcPts val="0"/>
              </a:spcBef>
              <a:buNone/>
            </a:pPr>
            <a:r>
              <a:rPr lang="es-ES" sz="2400" dirty="0" smtClean="0">
                <a:latin typeface="Arial" pitchFamily="34" charset="0"/>
                <a:cs typeface="Arial" pitchFamily="34" charset="0"/>
              </a:rPr>
              <a:t> </a:t>
            </a:r>
          </a:p>
          <a:p>
            <a:pPr marL="457200" indent="-457200" algn="just">
              <a:spcBef>
                <a:spcPts val="0"/>
              </a:spcBef>
            </a:pPr>
            <a:r>
              <a:rPr lang="es-ES" sz="2400" dirty="0" smtClean="0">
                <a:latin typeface="Arial" pitchFamily="34" charset="0"/>
                <a:cs typeface="Arial" pitchFamily="34" charset="0"/>
              </a:rPr>
              <a:t>Proponer las directivas que mejoren el funcionamiento de las fases de proyectos. </a:t>
            </a:r>
          </a:p>
        </p:txBody>
      </p:sp>
      <p:pic>
        <p:nvPicPr>
          <p:cNvPr id="1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9979" y="5229200"/>
            <a:ext cx="1521486" cy="131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857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1322</TotalTime>
  <Words>699</Words>
  <Application>Microsoft Office PowerPoint</Application>
  <PresentationFormat>Presentación en pantalla (4:3)</PresentationFormat>
  <Paragraphs>79</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Concurrencia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Viviana Gonzalez</dc:creator>
  <cp:lastModifiedBy>Viviana Gonzalez</cp:lastModifiedBy>
  <cp:revision>119</cp:revision>
  <dcterms:created xsi:type="dcterms:W3CDTF">2015-10-29T14:02:06Z</dcterms:created>
  <dcterms:modified xsi:type="dcterms:W3CDTF">2015-11-10T20:15:25Z</dcterms:modified>
</cp:coreProperties>
</file>